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3" r:id="rId3"/>
    <p:sldId id="277" r:id="rId4"/>
    <p:sldId id="278" r:id="rId5"/>
    <p:sldId id="405" r:id="rId6"/>
    <p:sldId id="279" r:id="rId7"/>
    <p:sldId id="414" r:id="rId8"/>
    <p:sldId id="281" r:id="rId9"/>
    <p:sldId id="280" r:id="rId10"/>
    <p:sldId id="396" r:id="rId11"/>
    <p:sldId id="276" r:id="rId12"/>
    <p:sldId id="413" r:id="rId13"/>
    <p:sldId id="257" r:id="rId14"/>
    <p:sldId id="392" r:id="rId15"/>
    <p:sldId id="393" r:id="rId16"/>
    <p:sldId id="394" r:id="rId17"/>
    <p:sldId id="271" r:id="rId18"/>
    <p:sldId id="387" r:id="rId19"/>
    <p:sldId id="386" r:id="rId20"/>
    <p:sldId id="26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7"/>
    <a:srgbClr val="A3D7D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2"/>
    <p:restoredTop sz="94588"/>
  </p:normalViewPr>
  <p:slideViewPr>
    <p:cSldViewPr snapToGrid="0">
      <p:cViewPr>
        <p:scale>
          <a:sx n="110" d="100"/>
          <a:sy n="110" d="100"/>
        </p:scale>
        <p:origin x="1440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227EE-CC34-6A42-B729-CF7053273D8F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FA8FF-AB1D-8349-A9A4-D7536F4CB8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03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FA8FF-AB1D-8349-A9A4-D7536F4CB8F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46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1B4AD-AB55-8464-1699-904D26F2D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AADE425-18C4-ABBF-F639-48D8A16219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D25F5FF-1D78-1FEC-AF71-1BA3294F4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781ACD-C8D3-E32E-0B8F-8EF55E885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FA8FF-AB1D-8349-A9A4-D7536F4CB8F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773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6EBC9-44C4-ACB7-BBFA-35D910B2C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A7596A-B1C5-73FB-758A-AD5782CD2D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ECBAF5-321E-C4A3-3B14-96BBA0FCC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Мы знаем эти проблемы и предлагаем решение, которое кардинально меняет подход к эндоскопии</a:t>
            </a:r>
          </a:p>
          <a:p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ECAE0-549E-C75B-8C05-E3101D6FA1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82AC1-FBE1-DA4D-9430-872D5A09AA70}" type="slidenum">
              <a:rPr lang="en-RU" smtClean="0"/>
              <a:t>5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88942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BD316-0359-70B2-5E02-99C3D584D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86429F-E19B-E730-5A14-D9A1E6EEB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05380-2252-A280-1BEE-9152B9960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Мы знаем эти проблемы и предлагаем решение, которое кардинально меняет подход к эндоскопии</a:t>
            </a:r>
          </a:p>
          <a:p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FFA31-8152-51D7-0393-D94EAC17A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82AC1-FBE1-DA4D-9430-872D5A09AA70}" type="slidenum">
              <a:rPr lang="en-RU" smtClean="0"/>
              <a:t>12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511738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FA8FF-AB1D-8349-A9A4-D7536F4CB8F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29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DD2F6-6578-F485-FC75-913A64F99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2AC3F1-35D9-901D-D3B1-E7091ECDE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A2BCC-DE5B-09D5-872B-061BE3346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812D-34D9-B149-BB72-CA180B55F5D1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11BEEE-CD0C-B805-7531-474603DC6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9F48A-37DB-DF81-CF3A-36DE23ED3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EC79-2096-D54A-9412-15B329DCB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407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3D3E9A-770E-DBC3-D48B-856D73DB4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8C98EF-A823-6494-89E4-9E60F566D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909DEF-B613-4CB8-CF4D-9246528C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812D-34D9-B149-BB72-CA180B55F5D1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5812D1-937B-73B1-B0F0-283576549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C2BCBE-4270-46BC-65E8-364F990C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EC79-2096-D54A-9412-15B329DCB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8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2C424D3-689C-08C1-AD0C-6DFAEF416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0100C1-28BE-27E8-0D6E-9455B0BF8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6A36F1-613B-4AEF-0529-D9BB46B4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812D-34D9-B149-BB72-CA180B55F5D1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89269-D99A-A09F-7250-7317790BA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39595-6454-9E6E-F903-EEBEDE012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EC79-2096-D54A-9412-15B329DCB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53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3BFBD-63DD-8728-0692-24CD08CD3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43CAAA-D354-653B-6001-2E0B5A90F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24755E-87ED-E088-36F0-ACBBB6C31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812D-34D9-B149-BB72-CA180B55F5D1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CE4CBC-81B0-54D7-0241-3051C06D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E8A9CD-1E14-BFFE-540F-3BD5DBE8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EC79-2096-D54A-9412-15B329DCB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462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A43EB-AF7E-27EC-C0F7-328320A2F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33627-71B3-068F-DAF0-A154677AC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F986DB-53EA-29D5-8F9F-DF0E73458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812D-34D9-B149-BB72-CA180B55F5D1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A19BE9-B093-6EC4-ABE8-CD1598B74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99FDD1-1D85-A7A2-F8B6-CA5C08B4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EC79-2096-D54A-9412-15B329DCB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333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82436-E1CE-32E6-261C-BF230139B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F0924-3773-2A5C-D44D-424508C00A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A74178-FC6C-21DD-FD4D-A100287D7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C27F3F-0CB3-1687-7715-F7902201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812D-34D9-B149-BB72-CA180B55F5D1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2418A5-5785-5D26-8A1A-C26CDCE22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B3A183-ED13-65B2-5B77-8D122B9A1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EC79-2096-D54A-9412-15B329DCB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413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F5800F-C43F-D4D3-D199-AE9B061B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5AAA56-F79F-3E5D-60F1-C884C7EC6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B6F464-D3A0-1892-3FBC-C7571128E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B07454-04E2-6EE1-1DAA-18D305409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B45C2C-5AFE-4803-BCA7-9A4C7AACEF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1A13A6-3534-82D1-EE64-B56747855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812D-34D9-B149-BB72-CA180B55F5D1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1DAE95-5229-4E7E-98AB-FF95A165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A82012-F54E-F214-8FB0-3435AE34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EC79-2096-D54A-9412-15B329DCB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43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1C7AC-876B-95AC-162B-172603F75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DDB365-3348-88E6-646B-B684B1F4D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812D-34D9-B149-BB72-CA180B55F5D1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155335-4CD6-4974-5293-6DF4A05B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0C243B-F543-0386-6995-B609AF4C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EC79-2096-D54A-9412-15B329DCB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09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553B506-21F4-7D55-DAD9-75C19255F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812D-34D9-B149-BB72-CA180B55F5D1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1EB0C7F-1E41-3829-5E7A-210170F1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EAF210-0D1E-635A-8685-139663894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EC79-2096-D54A-9412-15B329DCB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09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6419D-DBF1-41C5-921B-285F032F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B1C59B-04E8-51DA-942D-C98BAC8C1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772B3C-0CEB-D5C9-EED1-DCE909D97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BE43EB-0801-B46A-378E-9B1BC4501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812D-34D9-B149-BB72-CA180B55F5D1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2F0971-44CB-50C3-41D3-B95D63740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7A81FA-2868-9F97-26F8-6F2785078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EC79-2096-D54A-9412-15B329DCB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24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5A375-1879-D8C2-DE5D-1B71B3BF9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69E3F0-D411-D771-B381-09908FB1FE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38197E-BAD5-2545-3ED9-9763E62CA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B18BA4-1144-E50A-1985-FF5C84FB3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812D-34D9-B149-BB72-CA180B55F5D1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E275BE-9C6C-4A46-DB50-1325B41BA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DC2766-8D5E-0729-822E-97B807799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BEC79-2096-D54A-9412-15B329DCB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6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B91D6-1228-B13F-2C23-B84D24B75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67887E-2641-522C-A5F2-64949A206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101B4-A7E2-0734-6B35-C356EB101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94812D-34D9-B149-BB72-CA180B55F5D1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5C4A5B-DED1-0E34-38F1-38F577892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F9287E-18EB-9E5D-B946-77E023443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1BEC79-2096-D54A-9412-15B329DCB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43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9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50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jpg"/><Relationship Id="rId7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D9097F-3EE7-789A-4465-44F8A3CA2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F393CA-F3FF-B4B6-9510-C0A9837B57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3000"/>
          </a:blip>
          <a:stretch>
            <a:fillRect/>
          </a:stretch>
        </p:blipFill>
        <p:spPr>
          <a:xfrm>
            <a:off x="350016" y="27345"/>
            <a:ext cx="11851483" cy="71108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DBE301-75F6-93FF-20F5-9D2883412EE4}"/>
              </a:ext>
            </a:extLst>
          </p:cNvPr>
          <p:cNvSpPr txBox="1"/>
          <p:nvPr/>
        </p:nvSpPr>
        <p:spPr>
          <a:xfrm>
            <a:off x="370080" y="3973790"/>
            <a:ext cx="64892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СВОБОДА</a:t>
            </a:r>
            <a:br>
              <a:rPr lang="ru-RU" sz="6000" b="1" dirty="0">
                <a:solidFill>
                  <a:schemeClr val="bg1"/>
                </a:solidFill>
              </a:rPr>
            </a:br>
            <a:r>
              <a:rPr lang="ru-RU" sz="6000" b="1" dirty="0">
                <a:solidFill>
                  <a:schemeClr val="bg1"/>
                </a:solidFill>
              </a:rPr>
              <a:t>ВИДЕТЬ БОЛЬШЕ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3B7C1-D257-5965-B39E-E85FCC1AD185}"/>
              </a:ext>
            </a:extLst>
          </p:cNvPr>
          <p:cNvSpPr txBox="1"/>
          <p:nvPr/>
        </p:nvSpPr>
        <p:spPr>
          <a:xfrm>
            <a:off x="451504" y="3028973"/>
            <a:ext cx="6097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Montserrat" pitchFamily="2" charset="0"/>
              </a:rPr>
              <a:t>Комплект</a:t>
            </a:r>
            <a:br>
              <a:rPr lang="ru-RU" sz="1800" b="1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ru-RU" sz="1800" b="1" dirty="0">
                <a:solidFill>
                  <a:schemeClr val="bg1"/>
                </a:solidFill>
                <a:latin typeface="Montserrat" pitchFamily="2" charset="0"/>
              </a:rPr>
              <a:t>видеоэндоскопический</a:t>
            </a:r>
            <a:br>
              <a:rPr lang="ru-RU" sz="1800" b="1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ru-RU" sz="1800" b="1" dirty="0">
                <a:solidFill>
                  <a:schemeClr val="bg1"/>
                </a:solidFill>
                <a:latin typeface="Montserrat" pitchFamily="2" charset="0"/>
              </a:rPr>
              <a:t>ВЭК-БП1-</a:t>
            </a:r>
            <a:r>
              <a:rPr lang="en-US" sz="1800" b="1" dirty="0">
                <a:solidFill>
                  <a:schemeClr val="bg1"/>
                </a:solidFill>
                <a:latin typeface="Montserrat" pitchFamily="2" charset="0"/>
              </a:rPr>
              <a:t>1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D62DD8-1286-E2FD-E48A-7846C38D97CB}"/>
              </a:ext>
            </a:extLst>
          </p:cNvPr>
          <p:cNvSpPr txBox="1"/>
          <p:nvPr/>
        </p:nvSpPr>
        <p:spPr>
          <a:xfrm>
            <a:off x="1509146" y="648527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Montserrat" pitchFamily="2" charset="0"/>
              </a:rPr>
              <a:t>Флагман беспроводных технологий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0D5E4F1-F575-3FEA-EC39-AB534E01E1EE}"/>
              </a:ext>
            </a:extLst>
          </p:cNvPr>
          <p:cNvSpPr/>
          <p:nvPr/>
        </p:nvSpPr>
        <p:spPr>
          <a:xfrm>
            <a:off x="7474280" y="-792652"/>
            <a:ext cx="5517770" cy="5322400"/>
          </a:xfrm>
          <a:prstGeom prst="ellipse">
            <a:avLst/>
          </a:prstGeom>
          <a:solidFill>
            <a:srgbClr val="F5F5F7">
              <a:alpha val="6569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Изображение выглядит как птица, хищная птица, крыло, орел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45F44A0-ECAE-948F-9510-6400F53A0D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6048" y="-150741"/>
            <a:ext cx="3425952" cy="3425952"/>
          </a:xfrm>
          <a:prstGeom prst="rect">
            <a:avLst/>
          </a:prstGeom>
        </p:spPr>
      </p:pic>
      <p:pic>
        <p:nvPicPr>
          <p:cNvPr id="2" name="Рисунок 1" descr="Изображение выглядит как игл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0CEECE6-5660-1A67-7523-A1C32CD01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5816" y="1562070"/>
            <a:ext cx="8556765" cy="54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50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ED5B9-C157-CA66-6017-FC208F193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961102-7FC6-BC36-9D12-6C8E03226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5900" y="0"/>
            <a:ext cx="5626100" cy="6857999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Человеческое лицо, одежда, микроф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1A8964-EEDC-6B16-1537-8527D1F81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529" y="457690"/>
            <a:ext cx="9613900" cy="640926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5A7ACEC-31EC-546D-56E1-95C1A7E524F1}"/>
              </a:ext>
            </a:extLst>
          </p:cNvPr>
          <p:cNvGrpSpPr/>
          <p:nvPr/>
        </p:nvGrpSpPr>
        <p:grpSpPr>
          <a:xfrm>
            <a:off x="363314" y="266697"/>
            <a:ext cx="2960891" cy="848620"/>
            <a:chOff x="3759154" y="2078266"/>
            <a:chExt cx="3491384" cy="1051357"/>
          </a:xfrm>
          <a:solidFill>
            <a:schemeClr val="bg1">
              <a:alpha val="89000"/>
            </a:schemeClr>
          </a:solidFill>
        </p:grpSpPr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AA75BC2B-C12B-AEAC-70F8-363A2E002A4A}"/>
                </a:ext>
              </a:extLst>
            </p:cNvPr>
            <p:cNvSpPr/>
            <p:nvPr/>
          </p:nvSpPr>
          <p:spPr>
            <a:xfrm>
              <a:off x="7022692" y="2518457"/>
              <a:ext cx="227846" cy="327689"/>
            </a:xfrm>
            <a:custGeom>
              <a:avLst/>
              <a:gdLst>
                <a:gd name="connsiteX0" fmla="*/ 69405 w 227846"/>
                <a:gd name="connsiteY0" fmla="*/ 239233 h 327689"/>
                <a:gd name="connsiteX1" fmla="*/ 157537 w 227846"/>
                <a:gd name="connsiteY1" fmla="*/ 239111 h 327689"/>
                <a:gd name="connsiteX2" fmla="*/ 156214 w 227846"/>
                <a:gd name="connsiteY2" fmla="*/ 38810 h 327689"/>
                <a:gd name="connsiteX3" fmla="*/ 101462 w 227846"/>
                <a:gd name="connsiteY3" fmla="*/ 126385 h 327689"/>
                <a:gd name="connsiteX4" fmla="*/ 69405 w 227846"/>
                <a:gd name="connsiteY4" fmla="*/ 239233 h 327689"/>
                <a:gd name="connsiteX5" fmla="*/ 0 w 227846"/>
                <a:gd name="connsiteY5" fmla="*/ 241908 h 327689"/>
                <a:gd name="connsiteX6" fmla="*/ 1218 w 227846"/>
                <a:gd name="connsiteY6" fmla="*/ 327350 h 327689"/>
                <a:gd name="connsiteX7" fmla="*/ 22764 w 227846"/>
                <a:gd name="connsiteY7" fmla="*/ 327503 h 327689"/>
                <a:gd name="connsiteX8" fmla="*/ 41629 w 227846"/>
                <a:gd name="connsiteY8" fmla="*/ 291753 h 327689"/>
                <a:gd name="connsiteX9" fmla="*/ 183468 w 227846"/>
                <a:gd name="connsiteY9" fmla="*/ 285924 h 327689"/>
                <a:gd name="connsiteX10" fmla="*/ 187575 w 227846"/>
                <a:gd name="connsiteY10" fmla="*/ 324484 h 327689"/>
                <a:gd name="connsiteX11" fmla="*/ 227847 w 227846"/>
                <a:gd name="connsiteY11" fmla="*/ 326032 h 327689"/>
                <a:gd name="connsiteX12" fmla="*/ 227847 w 227846"/>
                <a:gd name="connsiteY12" fmla="*/ 243893 h 327689"/>
                <a:gd name="connsiteX13" fmla="*/ 202403 w 227846"/>
                <a:gd name="connsiteY13" fmla="*/ 237191 h 327689"/>
                <a:gd name="connsiteX14" fmla="*/ 201950 w 227846"/>
                <a:gd name="connsiteY14" fmla="*/ 2664 h 327689"/>
                <a:gd name="connsiteX15" fmla="*/ 41629 w 227846"/>
                <a:gd name="connsiteY15" fmla="*/ 173208 h 327689"/>
                <a:gd name="connsiteX16" fmla="*/ 28542 w 227846"/>
                <a:gd name="connsiteY16" fmla="*/ 215218 h 327689"/>
                <a:gd name="connsiteX17" fmla="*/ 0 w 227846"/>
                <a:gd name="connsiteY17" fmla="*/ 241908 h 32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7846" h="327689">
                  <a:moveTo>
                    <a:pt x="69405" y="239233"/>
                  </a:moveTo>
                  <a:lnTo>
                    <a:pt x="157537" y="239111"/>
                  </a:lnTo>
                  <a:lnTo>
                    <a:pt x="156214" y="38810"/>
                  </a:lnTo>
                  <a:cubicBezTo>
                    <a:pt x="121616" y="37777"/>
                    <a:pt x="123530" y="54419"/>
                    <a:pt x="101462" y="126385"/>
                  </a:cubicBezTo>
                  <a:cubicBezTo>
                    <a:pt x="93283" y="153050"/>
                    <a:pt x="70624" y="214105"/>
                    <a:pt x="69405" y="239233"/>
                  </a:cubicBezTo>
                  <a:close/>
                  <a:moveTo>
                    <a:pt x="0" y="241908"/>
                  </a:moveTo>
                  <a:lnTo>
                    <a:pt x="1218" y="327350"/>
                  </a:lnTo>
                  <a:cubicBezTo>
                    <a:pt x="7066" y="327343"/>
                    <a:pt x="19875" y="328000"/>
                    <a:pt x="22764" y="327503"/>
                  </a:cubicBezTo>
                  <a:cubicBezTo>
                    <a:pt x="43300" y="323994"/>
                    <a:pt x="32788" y="320133"/>
                    <a:pt x="41629" y="291753"/>
                  </a:cubicBezTo>
                  <a:lnTo>
                    <a:pt x="183468" y="285924"/>
                  </a:lnTo>
                  <a:lnTo>
                    <a:pt x="187575" y="324484"/>
                  </a:lnTo>
                  <a:lnTo>
                    <a:pt x="227847" y="326032"/>
                  </a:lnTo>
                  <a:lnTo>
                    <a:pt x="227847" y="243893"/>
                  </a:lnTo>
                  <a:lnTo>
                    <a:pt x="202403" y="237191"/>
                  </a:lnTo>
                  <a:lnTo>
                    <a:pt x="201950" y="2664"/>
                  </a:lnTo>
                  <a:cubicBezTo>
                    <a:pt x="81553" y="-10698"/>
                    <a:pt x="88305" y="23198"/>
                    <a:pt x="41629" y="173208"/>
                  </a:cubicBezTo>
                  <a:cubicBezTo>
                    <a:pt x="36791" y="188772"/>
                    <a:pt x="34111" y="199296"/>
                    <a:pt x="28542" y="215218"/>
                  </a:cubicBezTo>
                  <a:cubicBezTo>
                    <a:pt x="20049" y="239497"/>
                    <a:pt x="26140" y="237678"/>
                    <a:pt x="0" y="241908"/>
                  </a:cubicBez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A6BB0D8D-9133-8A88-C48F-7C9CE4F1170E}"/>
                </a:ext>
              </a:extLst>
            </p:cNvPr>
            <p:cNvSpPr/>
            <p:nvPr/>
          </p:nvSpPr>
          <p:spPr>
            <a:xfrm>
              <a:off x="4932504" y="2514740"/>
              <a:ext cx="212404" cy="304605"/>
            </a:xfrm>
            <a:custGeom>
              <a:avLst/>
              <a:gdLst>
                <a:gd name="connsiteX0" fmla="*/ 82903 w 212404"/>
                <a:gd name="connsiteY0" fmla="*/ 111675 h 304605"/>
                <a:gd name="connsiteX1" fmla="*/ 82486 w 212404"/>
                <a:gd name="connsiteY1" fmla="*/ 209377 h 304605"/>
                <a:gd name="connsiteX2" fmla="*/ 61462 w 212404"/>
                <a:gd name="connsiteY2" fmla="*/ 242633 h 304605"/>
                <a:gd name="connsiteX3" fmla="*/ 42806 w 212404"/>
                <a:gd name="connsiteY3" fmla="*/ 145658 h 304605"/>
                <a:gd name="connsiteX4" fmla="*/ 44302 w 212404"/>
                <a:gd name="connsiteY4" fmla="*/ 57148 h 304605"/>
                <a:gd name="connsiteX5" fmla="*/ 63342 w 212404"/>
                <a:gd name="connsiteY5" fmla="*/ 44263 h 304605"/>
                <a:gd name="connsiteX6" fmla="*/ 47157 w 212404"/>
                <a:gd name="connsiteY6" fmla="*/ 7198 h 304605"/>
                <a:gd name="connsiteX7" fmla="*/ 13185 w 212404"/>
                <a:gd name="connsiteY7" fmla="*/ 31102 h 304605"/>
                <a:gd name="connsiteX8" fmla="*/ 1698 w 212404"/>
                <a:gd name="connsiteY8" fmla="*/ 166898 h 304605"/>
                <a:gd name="connsiteX9" fmla="*/ 10679 w 212404"/>
                <a:gd name="connsiteY9" fmla="*/ 249850 h 304605"/>
                <a:gd name="connsiteX10" fmla="*/ 76916 w 212404"/>
                <a:gd name="connsiteY10" fmla="*/ 281614 h 304605"/>
                <a:gd name="connsiteX11" fmla="*/ 123697 w 212404"/>
                <a:gd name="connsiteY11" fmla="*/ 303772 h 304605"/>
                <a:gd name="connsiteX12" fmla="*/ 131564 w 212404"/>
                <a:gd name="connsiteY12" fmla="*/ 282275 h 304605"/>
                <a:gd name="connsiteX13" fmla="*/ 211411 w 212404"/>
                <a:gd name="connsiteY13" fmla="*/ 115925 h 304605"/>
                <a:gd name="connsiteX14" fmla="*/ 152656 w 212404"/>
                <a:gd name="connsiteY14" fmla="*/ 1748 h 304605"/>
                <a:gd name="connsiteX15" fmla="*/ 82903 w 212404"/>
                <a:gd name="connsiteY15" fmla="*/ 111675 h 304605"/>
                <a:gd name="connsiteX16" fmla="*/ 127561 w 212404"/>
                <a:gd name="connsiteY16" fmla="*/ 243965 h 304605"/>
                <a:gd name="connsiteX17" fmla="*/ 167972 w 212404"/>
                <a:gd name="connsiteY17" fmla="*/ 223776 h 304605"/>
                <a:gd name="connsiteX18" fmla="*/ 160210 w 212404"/>
                <a:gd name="connsiteY18" fmla="*/ 53688 h 304605"/>
                <a:gd name="connsiteX19" fmla="*/ 128013 w 212404"/>
                <a:gd name="connsiteY19" fmla="*/ 60574 h 304605"/>
                <a:gd name="connsiteX20" fmla="*/ 127561 w 212404"/>
                <a:gd name="connsiteY20" fmla="*/ 243965 h 30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2404" h="304605">
                  <a:moveTo>
                    <a:pt x="82903" y="111675"/>
                  </a:moveTo>
                  <a:lnTo>
                    <a:pt x="82486" y="209377"/>
                  </a:lnTo>
                  <a:cubicBezTo>
                    <a:pt x="82451" y="231622"/>
                    <a:pt x="88890" y="255248"/>
                    <a:pt x="61462" y="242633"/>
                  </a:cubicBezTo>
                  <a:cubicBezTo>
                    <a:pt x="33825" y="229935"/>
                    <a:pt x="42562" y="173603"/>
                    <a:pt x="42806" y="145658"/>
                  </a:cubicBezTo>
                  <a:cubicBezTo>
                    <a:pt x="43049" y="117717"/>
                    <a:pt x="37272" y="62014"/>
                    <a:pt x="44302" y="57148"/>
                  </a:cubicBezTo>
                  <a:cubicBezTo>
                    <a:pt x="51333" y="52283"/>
                    <a:pt x="58956" y="52098"/>
                    <a:pt x="63342" y="44263"/>
                  </a:cubicBezTo>
                  <a:cubicBezTo>
                    <a:pt x="70999" y="30459"/>
                    <a:pt x="62298" y="11702"/>
                    <a:pt x="47157" y="7198"/>
                  </a:cubicBezTo>
                  <a:cubicBezTo>
                    <a:pt x="31598" y="2576"/>
                    <a:pt x="22165" y="18846"/>
                    <a:pt x="13185" y="31102"/>
                  </a:cubicBezTo>
                  <a:cubicBezTo>
                    <a:pt x="-6516" y="58063"/>
                    <a:pt x="1698" y="128933"/>
                    <a:pt x="1698" y="166898"/>
                  </a:cubicBezTo>
                  <a:cubicBezTo>
                    <a:pt x="1733" y="193876"/>
                    <a:pt x="-2652" y="229334"/>
                    <a:pt x="10679" y="249850"/>
                  </a:cubicBezTo>
                  <a:cubicBezTo>
                    <a:pt x="22444" y="267984"/>
                    <a:pt x="44128" y="282696"/>
                    <a:pt x="76916" y="281614"/>
                  </a:cubicBezTo>
                  <a:cubicBezTo>
                    <a:pt x="76916" y="305848"/>
                    <a:pt x="76916" y="305848"/>
                    <a:pt x="123697" y="303772"/>
                  </a:cubicBezTo>
                  <a:lnTo>
                    <a:pt x="131564" y="282275"/>
                  </a:lnTo>
                  <a:cubicBezTo>
                    <a:pt x="227143" y="280915"/>
                    <a:pt x="211480" y="201858"/>
                    <a:pt x="211411" y="115925"/>
                  </a:cubicBezTo>
                  <a:cubicBezTo>
                    <a:pt x="211341" y="56787"/>
                    <a:pt x="206607" y="12293"/>
                    <a:pt x="152656" y="1748"/>
                  </a:cubicBezTo>
                  <a:cubicBezTo>
                    <a:pt x="82973" y="-11871"/>
                    <a:pt x="82799" y="56849"/>
                    <a:pt x="82903" y="111675"/>
                  </a:cubicBezTo>
                  <a:close/>
                  <a:moveTo>
                    <a:pt x="127561" y="243965"/>
                  </a:moveTo>
                  <a:cubicBezTo>
                    <a:pt x="150951" y="245621"/>
                    <a:pt x="162820" y="248410"/>
                    <a:pt x="167972" y="223776"/>
                  </a:cubicBezTo>
                  <a:cubicBezTo>
                    <a:pt x="172531" y="201966"/>
                    <a:pt x="178135" y="73126"/>
                    <a:pt x="160210" y="53688"/>
                  </a:cubicBezTo>
                  <a:cubicBezTo>
                    <a:pt x="149768" y="42374"/>
                    <a:pt x="132051" y="40493"/>
                    <a:pt x="128013" y="60574"/>
                  </a:cubicBezTo>
                  <a:lnTo>
                    <a:pt x="127561" y="243965"/>
                  </a:ln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D04B1C1A-D0EB-B6BD-67F8-9B76BB318565}"/>
                </a:ext>
              </a:extLst>
            </p:cNvPr>
            <p:cNvSpPr/>
            <p:nvPr/>
          </p:nvSpPr>
          <p:spPr>
            <a:xfrm>
              <a:off x="5781475" y="2519064"/>
              <a:ext cx="214376" cy="286100"/>
            </a:xfrm>
            <a:custGeom>
              <a:avLst/>
              <a:gdLst>
                <a:gd name="connsiteX0" fmla="*/ 0 w 214376"/>
                <a:gd name="connsiteY0" fmla="*/ 283360 h 286100"/>
                <a:gd name="connsiteX1" fmla="*/ 43265 w 214376"/>
                <a:gd name="connsiteY1" fmla="*/ 283676 h 286100"/>
                <a:gd name="connsiteX2" fmla="*/ 44205 w 214376"/>
                <a:gd name="connsiteY2" fmla="*/ 147414 h 286100"/>
                <a:gd name="connsiteX3" fmla="*/ 95232 w 214376"/>
                <a:gd name="connsiteY3" fmla="*/ 285154 h 286100"/>
                <a:gd name="connsiteX4" fmla="*/ 117682 w 214376"/>
                <a:gd name="connsiteY4" fmla="*/ 286100 h 286100"/>
                <a:gd name="connsiteX5" fmla="*/ 167491 w 214376"/>
                <a:gd name="connsiteY5" fmla="*/ 141923 h 286100"/>
                <a:gd name="connsiteX6" fmla="*/ 173826 w 214376"/>
                <a:gd name="connsiteY6" fmla="*/ 283718 h 286100"/>
                <a:gd name="connsiteX7" fmla="*/ 214376 w 214376"/>
                <a:gd name="connsiteY7" fmla="*/ 283676 h 286100"/>
                <a:gd name="connsiteX8" fmla="*/ 213401 w 214376"/>
                <a:gd name="connsiteY8" fmla="*/ 2124 h 286100"/>
                <a:gd name="connsiteX9" fmla="*/ 173234 w 214376"/>
                <a:gd name="connsiteY9" fmla="*/ 1237 h 286100"/>
                <a:gd name="connsiteX10" fmla="*/ 116221 w 214376"/>
                <a:gd name="connsiteY10" fmla="*/ 170862 h 286100"/>
                <a:gd name="connsiteX11" fmla="*/ 111452 w 214376"/>
                <a:gd name="connsiteY11" fmla="*/ 183192 h 286100"/>
                <a:gd name="connsiteX12" fmla="*/ 103203 w 214376"/>
                <a:gd name="connsiteY12" fmla="*/ 192965 h 286100"/>
                <a:gd name="connsiteX13" fmla="*/ 52141 w 214376"/>
                <a:gd name="connsiteY13" fmla="*/ 27307 h 286100"/>
                <a:gd name="connsiteX14" fmla="*/ 2436 w 214376"/>
                <a:gd name="connsiteY14" fmla="*/ 1348 h 286100"/>
                <a:gd name="connsiteX15" fmla="*/ 0 w 214376"/>
                <a:gd name="connsiteY15" fmla="*/ 283360 h 28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376" h="286100">
                  <a:moveTo>
                    <a:pt x="0" y="283360"/>
                  </a:moveTo>
                  <a:lnTo>
                    <a:pt x="43265" y="283676"/>
                  </a:lnTo>
                  <a:cubicBezTo>
                    <a:pt x="42639" y="257456"/>
                    <a:pt x="43265" y="178865"/>
                    <a:pt x="44205" y="147414"/>
                  </a:cubicBezTo>
                  <a:cubicBezTo>
                    <a:pt x="59764" y="185240"/>
                    <a:pt x="75705" y="228248"/>
                    <a:pt x="95232" y="285154"/>
                  </a:cubicBezTo>
                  <a:lnTo>
                    <a:pt x="117682" y="286100"/>
                  </a:lnTo>
                  <a:cubicBezTo>
                    <a:pt x="134668" y="231434"/>
                    <a:pt x="155413" y="175679"/>
                    <a:pt x="167491" y="141923"/>
                  </a:cubicBezTo>
                  <a:cubicBezTo>
                    <a:pt x="167491" y="172967"/>
                    <a:pt x="173826" y="247363"/>
                    <a:pt x="173826" y="283718"/>
                  </a:cubicBezTo>
                  <a:lnTo>
                    <a:pt x="214376" y="283676"/>
                  </a:lnTo>
                  <a:cubicBezTo>
                    <a:pt x="214376" y="252142"/>
                    <a:pt x="213401" y="27307"/>
                    <a:pt x="213401" y="2124"/>
                  </a:cubicBezTo>
                  <a:lnTo>
                    <a:pt x="173234" y="1237"/>
                  </a:lnTo>
                  <a:lnTo>
                    <a:pt x="116221" y="170862"/>
                  </a:lnTo>
                  <a:cubicBezTo>
                    <a:pt x="115768" y="172240"/>
                    <a:pt x="111626" y="182920"/>
                    <a:pt x="111452" y="183192"/>
                  </a:cubicBezTo>
                  <a:cubicBezTo>
                    <a:pt x="107589" y="194798"/>
                    <a:pt x="109190" y="192965"/>
                    <a:pt x="103203" y="192965"/>
                  </a:cubicBezTo>
                  <a:lnTo>
                    <a:pt x="52141" y="27307"/>
                  </a:lnTo>
                  <a:cubicBezTo>
                    <a:pt x="43300" y="-3563"/>
                    <a:pt x="36060" y="-1142"/>
                    <a:pt x="2436" y="1348"/>
                  </a:cubicBezTo>
                  <a:lnTo>
                    <a:pt x="0" y="283360"/>
                  </a:ln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799A3FFC-A41C-1B68-D8DF-6ED5EA457662}"/>
                </a:ext>
              </a:extLst>
            </p:cNvPr>
            <p:cNvSpPr/>
            <p:nvPr/>
          </p:nvSpPr>
          <p:spPr>
            <a:xfrm>
              <a:off x="6616007" y="2519064"/>
              <a:ext cx="214410" cy="286100"/>
            </a:xfrm>
            <a:custGeom>
              <a:avLst/>
              <a:gdLst>
                <a:gd name="connsiteX0" fmla="*/ 0 w 214410"/>
                <a:gd name="connsiteY0" fmla="*/ 283360 h 286100"/>
                <a:gd name="connsiteX1" fmla="*/ 43265 w 214410"/>
                <a:gd name="connsiteY1" fmla="*/ 283676 h 286100"/>
                <a:gd name="connsiteX2" fmla="*/ 44205 w 214410"/>
                <a:gd name="connsiteY2" fmla="*/ 147414 h 286100"/>
                <a:gd name="connsiteX3" fmla="*/ 95232 w 214410"/>
                <a:gd name="connsiteY3" fmla="*/ 285154 h 286100"/>
                <a:gd name="connsiteX4" fmla="*/ 117682 w 214410"/>
                <a:gd name="connsiteY4" fmla="*/ 286100 h 286100"/>
                <a:gd name="connsiteX5" fmla="*/ 167491 w 214410"/>
                <a:gd name="connsiteY5" fmla="*/ 141923 h 286100"/>
                <a:gd name="connsiteX6" fmla="*/ 173826 w 214410"/>
                <a:gd name="connsiteY6" fmla="*/ 283718 h 286100"/>
                <a:gd name="connsiteX7" fmla="*/ 214411 w 214410"/>
                <a:gd name="connsiteY7" fmla="*/ 283676 h 286100"/>
                <a:gd name="connsiteX8" fmla="*/ 213401 w 214410"/>
                <a:gd name="connsiteY8" fmla="*/ 2124 h 286100"/>
                <a:gd name="connsiteX9" fmla="*/ 173234 w 214410"/>
                <a:gd name="connsiteY9" fmla="*/ 1237 h 286100"/>
                <a:gd name="connsiteX10" fmla="*/ 116221 w 214410"/>
                <a:gd name="connsiteY10" fmla="*/ 170862 h 286100"/>
                <a:gd name="connsiteX11" fmla="*/ 111452 w 214410"/>
                <a:gd name="connsiteY11" fmla="*/ 183192 h 286100"/>
                <a:gd name="connsiteX12" fmla="*/ 103203 w 214410"/>
                <a:gd name="connsiteY12" fmla="*/ 192965 h 286100"/>
                <a:gd name="connsiteX13" fmla="*/ 52141 w 214410"/>
                <a:gd name="connsiteY13" fmla="*/ 27307 h 286100"/>
                <a:gd name="connsiteX14" fmla="*/ 2436 w 214410"/>
                <a:gd name="connsiteY14" fmla="*/ 1348 h 286100"/>
                <a:gd name="connsiteX15" fmla="*/ 0 w 214410"/>
                <a:gd name="connsiteY15" fmla="*/ 283360 h 28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410" h="286100">
                  <a:moveTo>
                    <a:pt x="0" y="283360"/>
                  </a:moveTo>
                  <a:lnTo>
                    <a:pt x="43265" y="283676"/>
                  </a:lnTo>
                  <a:cubicBezTo>
                    <a:pt x="42639" y="257456"/>
                    <a:pt x="43265" y="178865"/>
                    <a:pt x="44205" y="147414"/>
                  </a:cubicBezTo>
                  <a:cubicBezTo>
                    <a:pt x="59763" y="185240"/>
                    <a:pt x="75705" y="228248"/>
                    <a:pt x="95232" y="285154"/>
                  </a:cubicBezTo>
                  <a:lnTo>
                    <a:pt x="117682" y="286100"/>
                  </a:lnTo>
                  <a:cubicBezTo>
                    <a:pt x="134668" y="231434"/>
                    <a:pt x="155413" y="175679"/>
                    <a:pt x="167491" y="141923"/>
                  </a:cubicBezTo>
                  <a:cubicBezTo>
                    <a:pt x="167491" y="172967"/>
                    <a:pt x="173826" y="247363"/>
                    <a:pt x="173826" y="283718"/>
                  </a:cubicBezTo>
                  <a:lnTo>
                    <a:pt x="214411" y="283676"/>
                  </a:lnTo>
                  <a:cubicBezTo>
                    <a:pt x="214411" y="252142"/>
                    <a:pt x="213401" y="27307"/>
                    <a:pt x="213401" y="2124"/>
                  </a:cubicBezTo>
                  <a:lnTo>
                    <a:pt x="173234" y="1237"/>
                  </a:lnTo>
                  <a:lnTo>
                    <a:pt x="116221" y="170862"/>
                  </a:lnTo>
                  <a:cubicBezTo>
                    <a:pt x="115768" y="172240"/>
                    <a:pt x="111626" y="182920"/>
                    <a:pt x="111452" y="183192"/>
                  </a:cubicBezTo>
                  <a:cubicBezTo>
                    <a:pt x="107589" y="194798"/>
                    <a:pt x="109190" y="192965"/>
                    <a:pt x="103203" y="192965"/>
                  </a:cubicBezTo>
                  <a:lnTo>
                    <a:pt x="52141" y="27307"/>
                  </a:lnTo>
                  <a:cubicBezTo>
                    <a:pt x="43300" y="-3563"/>
                    <a:pt x="36060" y="-1142"/>
                    <a:pt x="2436" y="1348"/>
                  </a:cubicBezTo>
                  <a:lnTo>
                    <a:pt x="0" y="283360"/>
                  </a:ln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06595E71-E286-894A-8B51-457517022D41}"/>
                </a:ext>
              </a:extLst>
            </p:cNvPr>
            <p:cNvSpPr/>
            <p:nvPr/>
          </p:nvSpPr>
          <p:spPr>
            <a:xfrm>
              <a:off x="6029614" y="2520989"/>
              <a:ext cx="194023" cy="283340"/>
            </a:xfrm>
            <a:custGeom>
              <a:avLst/>
              <a:gdLst>
                <a:gd name="connsiteX0" fmla="*/ 74278 w 194023"/>
                <a:gd name="connsiteY0" fmla="*/ 160986 h 283340"/>
                <a:gd name="connsiteX1" fmla="*/ 115524 w 194023"/>
                <a:gd name="connsiteY1" fmla="*/ 161306 h 283340"/>
                <a:gd name="connsiteX2" fmla="*/ 96172 w 194023"/>
                <a:gd name="connsiteY2" fmla="*/ 65882 h 283340"/>
                <a:gd name="connsiteX3" fmla="*/ 74278 w 194023"/>
                <a:gd name="connsiteY3" fmla="*/ 160986 h 283340"/>
                <a:gd name="connsiteX4" fmla="*/ 0 w 194023"/>
                <a:gd name="connsiteY4" fmla="*/ 282902 h 283340"/>
                <a:gd name="connsiteX5" fmla="*/ 60738 w 194023"/>
                <a:gd name="connsiteY5" fmla="*/ 208425 h 283340"/>
                <a:gd name="connsiteX6" fmla="*/ 125966 w 194023"/>
                <a:gd name="connsiteY6" fmla="*/ 208763 h 283340"/>
                <a:gd name="connsiteX7" fmla="*/ 145388 w 194023"/>
                <a:gd name="connsiteY7" fmla="*/ 282356 h 283340"/>
                <a:gd name="connsiteX8" fmla="*/ 194014 w 194023"/>
                <a:gd name="connsiteY8" fmla="*/ 282300 h 283340"/>
                <a:gd name="connsiteX9" fmla="*/ 124400 w 194023"/>
                <a:gd name="connsiteY9" fmla="*/ 35 h 283340"/>
                <a:gd name="connsiteX10" fmla="*/ 63871 w 194023"/>
                <a:gd name="connsiteY10" fmla="*/ 0 h 283340"/>
                <a:gd name="connsiteX11" fmla="*/ 0 w 194023"/>
                <a:gd name="connsiteY11" fmla="*/ 282902 h 28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4023" h="283340">
                  <a:moveTo>
                    <a:pt x="74278" y="160986"/>
                  </a:moveTo>
                  <a:lnTo>
                    <a:pt x="115524" y="161306"/>
                  </a:lnTo>
                  <a:lnTo>
                    <a:pt x="96172" y="65882"/>
                  </a:lnTo>
                  <a:lnTo>
                    <a:pt x="74278" y="160986"/>
                  </a:lnTo>
                  <a:close/>
                  <a:moveTo>
                    <a:pt x="0" y="282902"/>
                  </a:moveTo>
                  <a:cubicBezTo>
                    <a:pt x="55935" y="282342"/>
                    <a:pt x="43787" y="295760"/>
                    <a:pt x="60738" y="208425"/>
                  </a:cubicBezTo>
                  <a:lnTo>
                    <a:pt x="125966" y="208763"/>
                  </a:lnTo>
                  <a:lnTo>
                    <a:pt x="145388" y="282356"/>
                  </a:lnTo>
                  <a:lnTo>
                    <a:pt x="194014" y="282300"/>
                  </a:lnTo>
                  <a:cubicBezTo>
                    <a:pt x="194919" y="270319"/>
                    <a:pt x="131431" y="16551"/>
                    <a:pt x="124400" y="35"/>
                  </a:cubicBezTo>
                  <a:lnTo>
                    <a:pt x="63871" y="0"/>
                  </a:lnTo>
                  <a:cubicBezTo>
                    <a:pt x="56840" y="15313"/>
                    <a:pt x="557" y="262326"/>
                    <a:pt x="0" y="282902"/>
                  </a:cubicBez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54ABE634-9E2F-D4A1-7936-65ED64F789C1}"/>
                </a:ext>
              </a:extLst>
            </p:cNvPr>
            <p:cNvSpPr/>
            <p:nvPr/>
          </p:nvSpPr>
          <p:spPr>
            <a:xfrm>
              <a:off x="5401208" y="2520989"/>
              <a:ext cx="194023" cy="283340"/>
            </a:xfrm>
            <a:custGeom>
              <a:avLst/>
              <a:gdLst>
                <a:gd name="connsiteX0" fmla="*/ 74243 w 194023"/>
                <a:gd name="connsiteY0" fmla="*/ 160986 h 283340"/>
                <a:gd name="connsiteX1" fmla="*/ 115489 w 194023"/>
                <a:gd name="connsiteY1" fmla="*/ 161306 h 283340"/>
                <a:gd name="connsiteX2" fmla="*/ 96172 w 194023"/>
                <a:gd name="connsiteY2" fmla="*/ 65882 h 283340"/>
                <a:gd name="connsiteX3" fmla="*/ 74243 w 194023"/>
                <a:gd name="connsiteY3" fmla="*/ 160986 h 283340"/>
                <a:gd name="connsiteX4" fmla="*/ 0 w 194023"/>
                <a:gd name="connsiteY4" fmla="*/ 282902 h 283340"/>
                <a:gd name="connsiteX5" fmla="*/ 60738 w 194023"/>
                <a:gd name="connsiteY5" fmla="*/ 208425 h 283340"/>
                <a:gd name="connsiteX6" fmla="*/ 125966 w 194023"/>
                <a:gd name="connsiteY6" fmla="*/ 208763 h 283340"/>
                <a:gd name="connsiteX7" fmla="*/ 145389 w 194023"/>
                <a:gd name="connsiteY7" fmla="*/ 282356 h 283340"/>
                <a:gd name="connsiteX8" fmla="*/ 194014 w 194023"/>
                <a:gd name="connsiteY8" fmla="*/ 282300 h 283340"/>
                <a:gd name="connsiteX9" fmla="*/ 124400 w 194023"/>
                <a:gd name="connsiteY9" fmla="*/ 35 h 283340"/>
                <a:gd name="connsiteX10" fmla="*/ 63871 w 194023"/>
                <a:gd name="connsiteY10" fmla="*/ 0 h 283340"/>
                <a:gd name="connsiteX11" fmla="*/ 0 w 194023"/>
                <a:gd name="connsiteY11" fmla="*/ 282902 h 28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4023" h="283340">
                  <a:moveTo>
                    <a:pt x="74243" y="160986"/>
                  </a:moveTo>
                  <a:lnTo>
                    <a:pt x="115489" y="161306"/>
                  </a:lnTo>
                  <a:lnTo>
                    <a:pt x="96172" y="65882"/>
                  </a:lnTo>
                  <a:lnTo>
                    <a:pt x="74243" y="160986"/>
                  </a:lnTo>
                  <a:close/>
                  <a:moveTo>
                    <a:pt x="0" y="282902"/>
                  </a:moveTo>
                  <a:cubicBezTo>
                    <a:pt x="55935" y="282342"/>
                    <a:pt x="43787" y="295760"/>
                    <a:pt x="60738" y="208425"/>
                  </a:cubicBezTo>
                  <a:lnTo>
                    <a:pt x="125966" y="208763"/>
                  </a:lnTo>
                  <a:lnTo>
                    <a:pt x="145389" y="282356"/>
                  </a:lnTo>
                  <a:lnTo>
                    <a:pt x="194014" y="282300"/>
                  </a:lnTo>
                  <a:cubicBezTo>
                    <a:pt x="194919" y="270319"/>
                    <a:pt x="131431" y="16551"/>
                    <a:pt x="124400" y="35"/>
                  </a:cubicBezTo>
                  <a:lnTo>
                    <a:pt x="63871" y="0"/>
                  </a:lnTo>
                  <a:cubicBezTo>
                    <a:pt x="56805" y="15313"/>
                    <a:pt x="522" y="262326"/>
                    <a:pt x="0" y="282902"/>
                  </a:cubicBez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34F296E7-3919-972B-4A80-FF23D8AE7538}"/>
                </a:ext>
              </a:extLst>
            </p:cNvPr>
            <p:cNvSpPr/>
            <p:nvPr/>
          </p:nvSpPr>
          <p:spPr>
            <a:xfrm>
              <a:off x="6250186" y="2519567"/>
              <a:ext cx="173756" cy="283072"/>
            </a:xfrm>
            <a:custGeom>
              <a:avLst/>
              <a:gdLst>
                <a:gd name="connsiteX0" fmla="*/ 0 w 173756"/>
                <a:gd name="connsiteY0" fmla="*/ 282714 h 283072"/>
                <a:gd name="connsiteX1" fmla="*/ 45423 w 173756"/>
                <a:gd name="connsiteY1" fmla="*/ 282832 h 283072"/>
                <a:gd name="connsiteX2" fmla="*/ 44657 w 173756"/>
                <a:gd name="connsiteY2" fmla="*/ 159825 h 283072"/>
                <a:gd name="connsiteX3" fmla="*/ 127011 w 173756"/>
                <a:gd name="connsiteY3" fmla="*/ 158966 h 283072"/>
                <a:gd name="connsiteX4" fmla="*/ 129656 w 173756"/>
                <a:gd name="connsiteY4" fmla="*/ 282432 h 283072"/>
                <a:gd name="connsiteX5" fmla="*/ 172155 w 173756"/>
                <a:gd name="connsiteY5" fmla="*/ 283072 h 283072"/>
                <a:gd name="connsiteX6" fmla="*/ 173756 w 173756"/>
                <a:gd name="connsiteY6" fmla="*/ 2591 h 283072"/>
                <a:gd name="connsiteX7" fmla="*/ 129830 w 173756"/>
                <a:gd name="connsiteY7" fmla="*/ 442 h 283072"/>
                <a:gd name="connsiteX8" fmla="*/ 125931 w 173756"/>
                <a:gd name="connsiteY8" fmla="*/ 116872 h 283072"/>
                <a:gd name="connsiteX9" fmla="*/ 64254 w 173756"/>
                <a:gd name="connsiteY9" fmla="*/ 117714 h 283072"/>
                <a:gd name="connsiteX10" fmla="*/ 43544 w 173756"/>
                <a:gd name="connsiteY10" fmla="*/ 1722 h 283072"/>
                <a:gd name="connsiteX11" fmla="*/ 522 w 173756"/>
                <a:gd name="connsiteY11" fmla="*/ 0 h 283072"/>
                <a:gd name="connsiteX12" fmla="*/ 0 w 173756"/>
                <a:gd name="connsiteY12" fmla="*/ 282714 h 28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756" h="283072">
                  <a:moveTo>
                    <a:pt x="0" y="282714"/>
                  </a:moveTo>
                  <a:lnTo>
                    <a:pt x="45423" y="282832"/>
                  </a:lnTo>
                  <a:lnTo>
                    <a:pt x="44657" y="159825"/>
                  </a:lnTo>
                  <a:lnTo>
                    <a:pt x="127011" y="158966"/>
                  </a:lnTo>
                  <a:lnTo>
                    <a:pt x="129656" y="282432"/>
                  </a:lnTo>
                  <a:lnTo>
                    <a:pt x="172155" y="283072"/>
                  </a:lnTo>
                  <a:lnTo>
                    <a:pt x="173756" y="2591"/>
                  </a:lnTo>
                  <a:lnTo>
                    <a:pt x="129830" y="442"/>
                  </a:lnTo>
                  <a:cubicBezTo>
                    <a:pt x="128055" y="32018"/>
                    <a:pt x="133763" y="91804"/>
                    <a:pt x="125931" y="116872"/>
                  </a:cubicBezTo>
                  <a:lnTo>
                    <a:pt x="64254" y="117714"/>
                  </a:lnTo>
                  <a:cubicBezTo>
                    <a:pt x="21615" y="114170"/>
                    <a:pt x="54542" y="62773"/>
                    <a:pt x="43544" y="1722"/>
                  </a:cubicBezTo>
                  <a:lnTo>
                    <a:pt x="522" y="0"/>
                  </a:lnTo>
                  <a:lnTo>
                    <a:pt x="0" y="282714"/>
                  </a:ln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2A75837A-4496-C90F-2466-A5B38FA834D4}"/>
                </a:ext>
              </a:extLst>
            </p:cNvPr>
            <p:cNvSpPr/>
            <p:nvPr/>
          </p:nvSpPr>
          <p:spPr>
            <a:xfrm>
              <a:off x="5167619" y="2517755"/>
              <a:ext cx="207623" cy="295836"/>
            </a:xfrm>
            <a:custGeom>
              <a:avLst/>
              <a:gdLst>
                <a:gd name="connsiteX0" fmla="*/ 0 w 207623"/>
                <a:gd name="connsiteY0" fmla="*/ 269175 h 295836"/>
                <a:gd name="connsiteX1" fmla="*/ 59067 w 207623"/>
                <a:gd name="connsiteY1" fmla="*/ 270500 h 295836"/>
                <a:gd name="connsiteX2" fmla="*/ 116603 w 207623"/>
                <a:gd name="connsiteY2" fmla="*/ 106780 h 295836"/>
                <a:gd name="connsiteX3" fmla="*/ 162792 w 207623"/>
                <a:gd name="connsiteY3" fmla="*/ 42323 h 295836"/>
                <a:gd name="connsiteX4" fmla="*/ 163314 w 207623"/>
                <a:gd name="connsiteY4" fmla="*/ 284700 h 295836"/>
                <a:gd name="connsiteX5" fmla="*/ 206162 w 207623"/>
                <a:gd name="connsiteY5" fmla="*/ 283295 h 295836"/>
                <a:gd name="connsiteX6" fmla="*/ 207624 w 207623"/>
                <a:gd name="connsiteY6" fmla="*/ 3687 h 295836"/>
                <a:gd name="connsiteX7" fmla="*/ 71807 w 207623"/>
                <a:gd name="connsiteY7" fmla="*/ 104905 h 295836"/>
                <a:gd name="connsiteX8" fmla="*/ 27671 w 207623"/>
                <a:gd name="connsiteY8" fmla="*/ 239216 h 295836"/>
                <a:gd name="connsiteX9" fmla="*/ 0 w 207623"/>
                <a:gd name="connsiteY9" fmla="*/ 269175 h 295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623" h="295836">
                  <a:moveTo>
                    <a:pt x="0" y="269175"/>
                  </a:moveTo>
                  <a:cubicBezTo>
                    <a:pt x="14166" y="313991"/>
                    <a:pt x="41246" y="293750"/>
                    <a:pt x="59067" y="270500"/>
                  </a:cubicBezTo>
                  <a:cubicBezTo>
                    <a:pt x="80195" y="242934"/>
                    <a:pt x="105117" y="146692"/>
                    <a:pt x="116603" y="106780"/>
                  </a:cubicBezTo>
                  <a:cubicBezTo>
                    <a:pt x="124887" y="77857"/>
                    <a:pt x="126036" y="33625"/>
                    <a:pt x="162792" y="42323"/>
                  </a:cubicBezTo>
                  <a:lnTo>
                    <a:pt x="163314" y="284700"/>
                  </a:lnTo>
                  <a:lnTo>
                    <a:pt x="206162" y="283295"/>
                  </a:lnTo>
                  <a:lnTo>
                    <a:pt x="207624" y="3687"/>
                  </a:lnTo>
                  <a:cubicBezTo>
                    <a:pt x="96032" y="-13341"/>
                    <a:pt x="93840" y="30011"/>
                    <a:pt x="71807" y="104905"/>
                  </a:cubicBezTo>
                  <a:lnTo>
                    <a:pt x="27671" y="239216"/>
                  </a:lnTo>
                  <a:cubicBezTo>
                    <a:pt x="18239" y="262080"/>
                    <a:pt x="17194" y="258271"/>
                    <a:pt x="0" y="269175"/>
                  </a:cubicBez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F3A7F301-3BEC-4E41-667F-A47501FE8A55}"/>
                </a:ext>
              </a:extLst>
            </p:cNvPr>
            <p:cNvSpPr/>
            <p:nvPr/>
          </p:nvSpPr>
          <p:spPr>
            <a:xfrm>
              <a:off x="6864772" y="2519772"/>
              <a:ext cx="135853" cy="283413"/>
            </a:xfrm>
            <a:custGeom>
              <a:avLst/>
              <a:gdLst>
                <a:gd name="connsiteX0" fmla="*/ 0 w 135853"/>
                <a:gd name="connsiteY0" fmla="*/ 282631 h 283413"/>
                <a:gd name="connsiteX1" fmla="*/ 131953 w 135853"/>
                <a:gd name="connsiteY1" fmla="*/ 283413 h 283413"/>
                <a:gd name="connsiteX2" fmla="*/ 133659 w 135853"/>
                <a:gd name="connsiteY2" fmla="*/ 244196 h 283413"/>
                <a:gd name="connsiteX3" fmla="*/ 46746 w 135853"/>
                <a:gd name="connsiteY3" fmla="*/ 241160 h 283413"/>
                <a:gd name="connsiteX4" fmla="*/ 45249 w 135853"/>
                <a:gd name="connsiteY4" fmla="*/ 158980 h 283413"/>
                <a:gd name="connsiteX5" fmla="*/ 89036 w 135853"/>
                <a:gd name="connsiteY5" fmla="*/ 158938 h 283413"/>
                <a:gd name="connsiteX6" fmla="*/ 98991 w 135853"/>
                <a:gd name="connsiteY6" fmla="*/ 117457 h 283413"/>
                <a:gd name="connsiteX7" fmla="*/ 47059 w 135853"/>
                <a:gd name="connsiteY7" fmla="*/ 117679 h 283413"/>
                <a:gd name="connsiteX8" fmla="*/ 44309 w 135853"/>
                <a:gd name="connsiteY8" fmla="*/ 46705 h 283413"/>
                <a:gd name="connsiteX9" fmla="*/ 133450 w 135853"/>
                <a:gd name="connsiteY9" fmla="*/ 37760 h 283413"/>
                <a:gd name="connsiteX10" fmla="*/ 134529 w 135853"/>
                <a:gd name="connsiteY10" fmla="*/ 887 h 283413"/>
                <a:gd name="connsiteX11" fmla="*/ 383 w 135853"/>
                <a:gd name="connsiteY11" fmla="*/ 0 h 283413"/>
                <a:gd name="connsiteX12" fmla="*/ 0 w 135853"/>
                <a:gd name="connsiteY12" fmla="*/ 282631 h 28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853" h="283413">
                  <a:moveTo>
                    <a:pt x="0" y="282631"/>
                  </a:moveTo>
                  <a:lnTo>
                    <a:pt x="131953" y="283413"/>
                  </a:lnTo>
                  <a:lnTo>
                    <a:pt x="133659" y="244196"/>
                  </a:lnTo>
                  <a:lnTo>
                    <a:pt x="46746" y="241160"/>
                  </a:lnTo>
                  <a:lnTo>
                    <a:pt x="45249" y="158980"/>
                  </a:lnTo>
                  <a:lnTo>
                    <a:pt x="89036" y="158938"/>
                  </a:lnTo>
                  <a:lnTo>
                    <a:pt x="98991" y="117457"/>
                  </a:lnTo>
                  <a:lnTo>
                    <a:pt x="47059" y="117679"/>
                  </a:lnTo>
                  <a:lnTo>
                    <a:pt x="44309" y="46705"/>
                  </a:lnTo>
                  <a:lnTo>
                    <a:pt x="133450" y="37760"/>
                  </a:lnTo>
                  <a:cubicBezTo>
                    <a:pt x="137383" y="21744"/>
                    <a:pt x="135539" y="18909"/>
                    <a:pt x="134529" y="887"/>
                  </a:cubicBezTo>
                  <a:lnTo>
                    <a:pt x="383" y="0"/>
                  </a:lnTo>
                  <a:lnTo>
                    <a:pt x="0" y="282631"/>
                  </a:ln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F4F47212-A93C-3957-8E4D-C7296040FCC3}"/>
                </a:ext>
              </a:extLst>
            </p:cNvPr>
            <p:cNvSpPr/>
            <p:nvPr/>
          </p:nvSpPr>
          <p:spPr>
            <a:xfrm>
              <a:off x="5626201" y="2519873"/>
              <a:ext cx="137383" cy="282846"/>
            </a:xfrm>
            <a:custGeom>
              <a:avLst/>
              <a:gdLst>
                <a:gd name="connsiteX0" fmla="*/ 0 w 137383"/>
                <a:gd name="connsiteY0" fmla="*/ 281639 h 282846"/>
                <a:gd name="connsiteX1" fmla="*/ 44831 w 137383"/>
                <a:gd name="connsiteY1" fmla="*/ 282846 h 282846"/>
                <a:gd name="connsiteX2" fmla="*/ 44936 w 137383"/>
                <a:gd name="connsiteY2" fmla="*/ 46413 h 282846"/>
                <a:gd name="connsiteX3" fmla="*/ 137383 w 137383"/>
                <a:gd name="connsiteY3" fmla="*/ 45196 h 282846"/>
                <a:gd name="connsiteX4" fmla="*/ 136756 w 137383"/>
                <a:gd name="connsiteY4" fmla="*/ 654 h 282846"/>
                <a:gd name="connsiteX5" fmla="*/ 0 w 137383"/>
                <a:gd name="connsiteY5" fmla="*/ 0 h 282846"/>
                <a:gd name="connsiteX6" fmla="*/ 0 w 137383"/>
                <a:gd name="connsiteY6" fmla="*/ 281639 h 28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383" h="282846">
                  <a:moveTo>
                    <a:pt x="0" y="281639"/>
                  </a:moveTo>
                  <a:lnTo>
                    <a:pt x="44831" y="282846"/>
                  </a:lnTo>
                  <a:lnTo>
                    <a:pt x="44936" y="46413"/>
                  </a:lnTo>
                  <a:lnTo>
                    <a:pt x="137383" y="45196"/>
                  </a:lnTo>
                  <a:lnTo>
                    <a:pt x="136756" y="654"/>
                  </a:lnTo>
                  <a:lnTo>
                    <a:pt x="0" y="0"/>
                  </a:lnTo>
                  <a:lnTo>
                    <a:pt x="0" y="281639"/>
                  </a:ln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E2DAA8CA-0F23-BA69-FDF8-5E2D39447CC6}"/>
                </a:ext>
              </a:extLst>
            </p:cNvPr>
            <p:cNvSpPr/>
            <p:nvPr/>
          </p:nvSpPr>
          <p:spPr>
            <a:xfrm>
              <a:off x="6453145" y="2636244"/>
              <a:ext cx="128746" cy="46465"/>
            </a:xfrm>
            <a:custGeom>
              <a:avLst/>
              <a:gdLst>
                <a:gd name="connsiteX0" fmla="*/ 0 w 128746"/>
                <a:gd name="connsiteY0" fmla="*/ 46466 h 46465"/>
                <a:gd name="connsiteX1" fmla="*/ 127916 w 128746"/>
                <a:gd name="connsiteY1" fmla="*/ 46136 h 46465"/>
                <a:gd name="connsiteX2" fmla="*/ 91229 w 128746"/>
                <a:gd name="connsiteY2" fmla="*/ 237 h 46465"/>
                <a:gd name="connsiteX3" fmla="*/ 2993 w 128746"/>
                <a:gd name="connsiteY3" fmla="*/ 136 h 46465"/>
                <a:gd name="connsiteX4" fmla="*/ 0 w 128746"/>
                <a:gd name="connsiteY4" fmla="*/ 46466 h 4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46" h="46465">
                  <a:moveTo>
                    <a:pt x="0" y="46466"/>
                  </a:moveTo>
                  <a:lnTo>
                    <a:pt x="127916" y="46136"/>
                  </a:lnTo>
                  <a:cubicBezTo>
                    <a:pt x="128716" y="397"/>
                    <a:pt x="135469" y="248"/>
                    <a:pt x="91229" y="237"/>
                  </a:cubicBezTo>
                  <a:cubicBezTo>
                    <a:pt x="61887" y="230"/>
                    <a:pt x="32266" y="-218"/>
                    <a:pt x="2993" y="136"/>
                  </a:cubicBezTo>
                  <a:lnTo>
                    <a:pt x="0" y="46466"/>
                  </a:ln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9F90075B-DCE4-A164-5FBD-45B27D8CE39F}"/>
                </a:ext>
              </a:extLst>
            </p:cNvPr>
            <p:cNvSpPr/>
            <p:nvPr/>
          </p:nvSpPr>
          <p:spPr>
            <a:xfrm>
              <a:off x="3958981" y="2078266"/>
              <a:ext cx="452943" cy="825826"/>
            </a:xfrm>
            <a:custGeom>
              <a:avLst/>
              <a:gdLst>
                <a:gd name="connsiteX0" fmla="*/ 0 w 452943"/>
                <a:gd name="connsiteY0" fmla="*/ 710305 h 825826"/>
                <a:gd name="connsiteX1" fmla="*/ 140724 w 452943"/>
                <a:gd name="connsiteY1" fmla="*/ 710023 h 825826"/>
                <a:gd name="connsiteX2" fmla="*/ 264533 w 452943"/>
                <a:gd name="connsiteY2" fmla="*/ 730143 h 825826"/>
                <a:gd name="connsiteX3" fmla="*/ 365752 w 452943"/>
                <a:gd name="connsiteY3" fmla="*/ 769722 h 825826"/>
                <a:gd name="connsiteX4" fmla="*/ 429901 w 452943"/>
                <a:gd name="connsiteY4" fmla="*/ 809228 h 825826"/>
                <a:gd name="connsiteX5" fmla="*/ 452943 w 452943"/>
                <a:gd name="connsiteY5" fmla="*/ 823383 h 825826"/>
                <a:gd name="connsiteX6" fmla="*/ 433486 w 452943"/>
                <a:gd name="connsiteY6" fmla="*/ 565856 h 825826"/>
                <a:gd name="connsiteX7" fmla="*/ 363037 w 452943"/>
                <a:gd name="connsiteY7" fmla="*/ 322683 h 825826"/>
                <a:gd name="connsiteX8" fmla="*/ 282876 w 452943"/>
                <a:gd name="connsiteY8" fmla="*/ 156152 h 825826"/>
                <a:gd name="connsiteX9" fmla="*/ 257815 w 452943"/>
                <a:gd name="connsiteY9" fmla="*/ 113161 h 825826"/>
                <a:gd name="connsiteX10" fmla="*/ 152281 w 452943"/>
                <a:gd name="connsiteY10" fmla="*/ 0 h 825826"/>
                <a:gd name="connsiteX11" fmla="*/ 162966 w 452943"/>
                <a:gd name="connsiteY11" fmla="*/ 98485 h 825826"/>
                <a:gd name="connsiteX12" fmla="*/ 145319 w 452943"/>
                <a:gd name="connsiteY12" fmla="*/ 412371 h 825826"/>
                <a:gd name="connsiteX13" fmla="*/ 124505 w 452943"/>
                <a:gd name="connsiteY13" fmla="*/ 503591 h 825826"/>
                <a:gd name="connsiteX14" fmla="*/ 0 w 452943"/>
                <a:gd name="connsiteY14" fmla="*/ 710305 h 82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2943" h="825826">
                  <a:moveTo>
                    <a:pt x="0" y="710305"/>
                  </a:moveTo>
                  <a:cubicBezTo>
                    <a:pt x="56840" y="710023"/>
                    <a:pt x="96589" y="708590"/>
                    <a:pt x="140724" y="710023"/>
                  </a:cubicBezTo>
                  <a:cubicBezTo>
                    <a:pt x="188132" y="711567"/>
                    <a:pt x="221338" y="720488"/>
                    <a:pt x="264533" y="730143"/>
                  </a:cubicBezTo>
                  <a:cubicBezTo>
                    <a:pt x="299375" y="737923"/>
                    <a:pt x="337454" y="753689"/>
                    <a:pt x="365752" y="769722"/>
                  </a:cubicBezTo>
                  <a:cubicBezTo>
                    <a:pt x="398366" y="788207"/>
                    <a:pt x="399619" y="788520"/>
                    <a:pt x="429901" y="809228"/>
                  </a:cubicBezTo>
                  <a:cubicBezTo>
                    <a:pt x="449010" y="826750"/>
                    <a:pt x="447444" y="828342"/>
                    <a:pt x="452943" y="823383"/>
                  </a:cubicBezTo>
                  <a:cubicBezTo>
                    <a:pt x="452943" y="700908"/>
                    <a:pt x="451690" y="703127"/>
                    <a:pt x="433486" y="565856"/>
                  </a:cubicBezTo>
                  <a:cubicBezTo>
                    <a:pt x="423357" y="489488"/>
                    <a:pt x="392170" y="391959"/>
                    <a:pt x="363037" y="322683"/>
                  </a:cubicBezTo>
                  <a:cubicBezTo>
                    <a:pt x="333938" y="253489"/>
                    <a:pt x="324018" y="228695"/>
                    <a:pt x="282876" y="156152"/>
                  </a:cubicBezTo>
                  <a:cubicBezTo>
                    <a:pt x="274070" y="140581"/>
                    <a:pt x="267735" y="129890"/>
                    <a:pt x="257815" y="113161"/>
                  </a:cubicBezTo>
                  <a:cubicBezTo>
                    <a:pt x="240899" y="84615"/>
                    <a:pt x="186635" y="4104"/>
                    <a:pt x="152281" y="0"/>
                  </a:cubicBezTo>
                  <a:cubicBezTo>
                    <a:pt x="162966" y="60533"/>
                    <a:pt x="161261" y="60106"/>
                    <a:pt x="162966" y="98485"/>
                  </a:cubicBezTo>
                  <a:cubicBezTo>
                    <a:pt x="167178" y="194062"/>
                    <a:pt x="167178" y="327266"/>
                    <a:pt x="145319" y="412371"/>
                  </a:cubicBezTo>
                  <a:cubicBezTo>
                    <a:pt x="136165" y="447895"/>
                    <a:pt x="143579" y="437527"/>
                    <a:pt x="124505" y="503591"/>
                  </a:cubicBezTo>
                  <a:cubicBezTo>
                    <a:pt x="82980" y="647132"/>
                    <a:pt x="24956" y="684975"/>
                    <a:pt x="0" y="710305"/>
                  </a:cubicBez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9B090B57-C943-7760-A117-725E478C7F8E}"/>
                </a:ext>
              </a:extLst>
            </p:cNvPr>
            <p:cNvSpPr/>
            <p:nvPr/>
          </p:nvSpPr>
          <p:spPr>
            <a:xfrm>
              <a:off x="3767960" y="2919552"/>
              <a:ext cx="944278" cy="106541"/>
            </a:xfrm>
            <a:custGeom>
              <a:avLst/>
              <a:gdLst>
                <a:gd name="connsiteX0" fmla="*/ 0 w 944278"/>
                <a:gd name="connsiteY0" fmla="*/ 102444 h 106541"/>
                <a:gd name="connsiteX1" fmla="*/ 16185 w 944278"/>
                <a:gd name="connsiteY1" fmla="*/ 105567 h 106541"/>
                <a:gd name="connsiteX2" fmla="*/ 74556 w 944278"/>
                <a:gd name="connsiteY2" fmla="*/ 86859 h 106541"/>
                <a:gd name="connsiteX3" fmla="*/ 426038 w 944278"/>
                <a:gd name="connsiteY3" fmla="*/ 58830 h 106541"/>
                <a:gd name="connsiteX4" fmla="*/ 515700 w 944278"/>
                <a:gd name="connsiteY4" fmla="*/ 68297 h 106541"/>
                <a:gd name="connsiteX5" fmla="*/ 612951 w 944278"/>
                <a:gd name="connsiteY5" fmla="*/ 79451 h 106541"/>
                <a:gd name="connsiteX6" fmla="*/ 853119 w 944278"/>
                <a:gd name="connsiteY6" fmla="*/ 65884 h 106541"/>
                <a:gd name="connsiteX7" fmla="*/ 944278 w 944278"/>
                <a:gd name="connsiteY7" fmla="*/ 57 h 106541"/>
                <a:gd name="connsiteX8" fmla="*/ 816537 w 944278"/>
                <a:gd name="connsiteY8" fmla="*/ 46473 h 106541"/>
                <a:gd name="connsiteX9" fmla="*/ 314655 w 944278"/>
                <a:gd name="connsiteY9" fmla="*/ 1 h 106541"/>
                <a:gd name="connsiteX10" fmla="*/ 136304 w 944278"/>
                <a:gd name="connsiteY10" fmla="*/ 30530 h 106541"/>
                <a:gd name="connsiteX11" fmla="*/ 0 w 944278"/>
                <a:gd name="connsiteY11" fmla="*/ 102444 h 10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4278" h="106541">
                  <a:moveTo>
                    <a:pt x="0" y="102444"/>
                  </a:moveTo>
                  <a:cubicBezTo>
                    <a:pt x="4246" y="105261"/>
                    <a:pt x="-5743" y="108081"/>
                    <a:pt x="16185" y="105567"/>
                  </a:cubicBezTo>
                  <a:lnTo>
                    <a:pt x="74556" y="86859"/>
                  </a:lnTo>
                  <a:cubicBezTo>
                    <a:pt x="158650" y="55985"/>
                    <a:pt x="329065" y="47524"/>
                    <a:pt x="426038" y="58830"/>
                  </a:cubicBezTo>
                  <a:cubicBezTo>
                    <a:pt x="456145" y="62336"/>
                    <a:pt x="487541" y="64941"/>
                    <a:pt x="515700" y="68297"/>
                  </a:cubicBezTo>
                  <a:cubicBezTo>
                    <a:pt x="546748" y="72001"/>
                    <a:pt x="581068" y="75086"/>
                    <a:pt x="612951" y="79451"/>
                  </a:cubicBezTo>
                  <a:cubicBezTo>
                    <a:pt x="693251" y="90438"/>
                    <a:pt x="771427" y="86702"/>
                    <a:pt x="853119" y="65884"/>
                  </a:cubicBezTo>
                  <a:cubicBezTo>
                    <a:pt x="868260" y="62030"/>
                    <a:pt x="938536" y="30499"/>
                    <a:pt x="944278" y="57"/>
                  </a:cubicBezTo>
                  <a:cubicBezTo>
                    <a:pt x="919948" y="4446"/>
                    <a:pt x="868539" y="44313"/>
                    <a:pt x="816537" y="46473"/>
                  </a:cubicBezTo>
                  <a:cubicBezTo>
                    <a:pt x="703971" y="51151"/>
                    <a:pt x="467075" y="-281"/>
                    <a:pt x="314655" y="1"/>
                  </a:cubicBezTo>
                  <a:cubicBezTo>
                    <a:pt x="266378" y="92"/>
                    <a:pt x="177446" y="16027"/>
                    <a:pt x="136304" y="30530"/>
                  </a:cubicBezTo>
                  <a:cubicBezTo>
                    <a:pt x="105813" y="41267"/>
                    <a:pt x="14236" y="78428"/>
                    <a:pt x="0" y="102444"/>
                  </a:cubicBez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6BAA1085-D0C9-5E68-05F1-50AEA210BB2A}"/>
                </a:ext>
              </a:extLst>
            </p:cNvPr>
            <p:cNvSpPr/>
            <p:nvPr/>
          </p:nvSpPr>
          <p:spPr>
            <a:xfrm>
              <a:off x="3759154" y="2232801"/>
              <a:ext cx="915075" cy="896822"/>
            </a:xfrm>
            <a:custGeom>
              <a:avLst/>
              <a:gdLst>
                <a:gd name="connsiteX0" fmla="*/ 310861 w 915075"/>
                <a:gd name="connsiteY0" fmla="*/ 6455 h 896822"/>
                <a:gd name="connsiteX1" fmla="*/ 0 w 915075"/>
                <a:gd name="connsiteY1" fmla="*/ 439642 h 896822"/>
                <a:gd name="connsiteX2" fmla="*/ 82005 w 915075"/>
                <a:gd name="connsiteY2" fmla="*/ 700890 h 896822"/>
                <a:gd name="connsiteX3" fmla="*/ 583504 w 915075"/>
                <a:gd name="connsiteY3" fmla="*/ 0 h 896822"/>
                <a:gd name="connsiteX4" fmla="*/ 915076 w 915075"/>
                <a:gd name="connsiteY4" fmla="*/ 439642 h 896822"/>
                <a:gd name="connsiteX5" fmla="*/ 833070 w 915075"/>
                <a:gd name="connsiteY5" fmla="*/ 700890 h 896822"/>
                <a:gd name="connsiteX6" fmla="*/ 730146 w 915075"/>
                <a:gd name="connsiteY6" fmla="*/ 806849 h 896822"/>
                <a:gd name="connsiteX7" fmla="*/ 457538 w 915075"/>
                <a:gd name="connsiteY7" fmla="*/ 896823 h 896822"/>
                <a:gd name="connsiteX8" fmla="*/ 162618 w 915075"/>
                <a:gd name="connsiteY8" fmla="*/ 789181 h 89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075" h="896822">
                  <a:moveTo>
                    <a:pt x="310861" y="6455"/>
                  </a:moveTo>
                  <a:cubicBezTo>
                    <a:pt x="130109" y="67538"/>
                    <a:pt x="0" y="238405"/>
                    <a:pt x="0" y="439642"/>
                  </a:cubicBezTo>
                  <a:cubicBezTo>
                    <a:pt x="0" y="536777"/>
                    <a:pt x="30317" y="626838"/>
                    <a:pt x="82005" y="700890"/>
                  </a:cubicBezTo>
                  <a:moveTo>
                    <a:pt x="583504" y="0"/>
                  </a:moveTo>
                  <a:cubicBezTo>
                    <a:pt x="774943" y="54656"/>
                    <a:pt x="915076" y="230796"/>
                    <a:pt x="915076" y="439642"/>
                  </a:cubicBezTo>
                  <a:cubicBezTo>
                    <a:pt x="915076" y="536777"/>
                    <a:pt x="884759" y="626838"/>
                    <a:pt x="833070" y="700890"/>
                  </a:cubicBezTo>
                  <a:moveTo>
                    <a:pt x="730146" y="806849"/>
                  </a:moveTo>
                  <a:cubicBezTo>
                    <a:pt x="654023" y="863379"/>
                    <a:pt x="559697" y="896823"/>
                    <a:pt x="457538" y="896823"/>
                  </a:cubicBezTo>
                  <a:cubicBezTo>
                    <a:pt x="345181" y="896823"/>
                    <a:pt x="242257" y="856343"/>
                    <a:pt x="162618" y="789181"/>
                  </a:cubicBezTo>
                </a:path>
              </a:pathLst>
            </a:custGeom>
            <a:grpFill/>
            <a:ln w="2550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595FCCD-9F70-1F09-AEF6-9E96767D6B1F}"/>
              </a:ext>
            </a:extLst>
          </p:cNvPr>
          <p:cNvSpPr txBox="1"/>
          <p:nvPr/>
        </p:nvSpPr>
        <p:spPr>
          <a:xfrm>
            <a:off x="376769" y="354448"/>
            <a:ext cx="7838976" cy="1080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  <a:t>Все необходимое </a:t>
            </a:r>
            <a:br>
              <a:rPr lang="en-US" sz="4000" b="1" dirty="0"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  <a:t>в одном комплекте</a:t>
            </a:r>
            <a:endParaRPr lang="ru-RU" sz="4000" b="1" dirty="0">
              <a:solidFill>
                <a:srgbClr val="C00000"/>
              </a:solidFill>
              <a:latin typeface="Montserrat" pitchFamily="2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69004C45-9D31-8719-87CE-A999AA3E8557}"/>
              </a:ext>
            </a:extLst>
          </p:cNvPr>
          <p:cNvSpPr/>
          <p:nvPr/>
        </p:nvSpPr>
        <p:spPr>
          <a:xfrm rot="16200000">
            <a:off x="8870530" y="-2622356"/>
            <a:ext cx="45719" cy="6705740"/>
          </a:xfrm>
          <a:prstGeom prst="rect">
            <a:avLst/>
          </a:prstGeom>
          <a:solidFill>
            <a:srgbClr val="AF21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4FBD3-EFDB-FE24-71B4-30A669264C84}"/>
              </a:ext>
            </a:extLst>
          </p:cNvPr>
          <p:cNvSpPr txBox="1"/>
          <p:nvPr/>
        </p:nvSpPr>
        <p:spPr>
          <a:xfrm>
            <a:off x="4475285" y="1702718"/>
            <a:ext cx="656777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Montserrat" pitchFamily="2" charset="0"/>
              </a:rPr>
              <a:t>Достать камеру и планшет.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Montserrat" pitchFamily="2" charset="0"/>
              </a:rPr>
              <a:t>Включить. Соединение 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происходит 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автоматически.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Montserrat" pitchFamily="2" charset="0"/>
              </a:rPr>
              <a:t>Подключить 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эндоскоп</a:t>
            </a:r>
            <a:r>
              <a:rPr lang="en-US" dirty="0">
                <a:latin typeface="Montserrat" pitchFamily="2" charset="0"/>
              </a:rPr>
              <a:t> 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и источник света.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Montserrat" pitchFamily="2" charset="0"/>
              </a:rPr>
              <a:t>Начать осмотр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(и запись 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при необходимости) </a:t>
            </a:r>
          </a:p>
          <a:p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Кабель от  планшета 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подключается 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к большому монитору.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Возможна беспроводная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передача видео между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мониторами</a:t>
            </a:r>
          </a:p>
        </p:txBody>
      </p:sp>
      <p:pic>
        <p:nvPicPr>
          <p:cNvPr id="23" name="Picture 22" descr="A box with a tablet and charger&#10;&#10;AI-generated content may be incorrect.">
            <a:extLst>
              <a:ext uri="{FF2B5EF4-FFF2-40B4-BE49-F238E27FC236}">
                <a16:creationId xmlns:a16="http://schemas.microsoft.com/office/drawing/2014/main" id="{83E09372-81F7-EF05-A7B1-0048577E1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13" y="1762542"/>
            <a:ext cx="3876700" cy="463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73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6C8A7-EFEC-BF98-188A-EC6101454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0E2FD7-4A55-E644-EBB7-DF2DD5573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737" y="2626616"/>
            <a:ext cx="3711272" cy="3711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E89210-B7AF-F953-3489-7F76F50A6F43}"/>
              </a:ext>
            </a:extLst>
          </p:cNvPr>
          <p:cNvSpPr txBox="1"/>
          <p:nvPr/>
        </p:nvSpPr>
        <p:spPr>
          <a:xfrm>
            <a:off x="231539" y="1165048"/>
            <a:ext cx="3648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Montserrat" pitchFamily="2" charset="0"/>
              </a:rPr>
              <a:t>Работайте спокойно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E40E8B-007D-1A6B-E76A-FA2D50B2B4F9}"/>
              </a:ext>
            </a:extLst>
          </p:cNvPr>
          <p:cNvSpPr txBox="1"/>
          <p:nvPr/>
        </p:nvSpPr>
        <p:spPr>
          <a:xfrm>
            <a:off x="231539" y="134368"/>
            <a:ext cx="90973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Montserrat" pitchFamily="2" charset="0"/>
              </a:rPr>
              <a:t>Производство видеоэндоскопических камер</a:t>
            </a:r>
            <a:br>
              <a:rPr lang="ru-RU" sz="2800" b="1" dirty="0">
                <a:solidFill>
                  <a:srgbClr val="C00000"/>
                </a:solidFill>
                <a:latin typeface="Montserrat" pitchFamily="2" charset="0"/>
              </a:rPr>
            </a:br>
            <a:r>
              <a:rPr lang="ru-RU" sz="2800" b="1" dirty="0">
                <a:solidFill>
                  <a:srgbClr val="C00000"/>
                </a:solidFill>
                <a:latin typeface="Montserrat" pitchFamily="2" charset="0"/>
              </a:rPr>
              <a:t>в ООО ФЛАГМАН-МКД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3B551-66FE-AF64-65AF-214FE2FD809C}"/>
              </a:ext>
            </a:extLst>
          </p:cNvPr>
          <p:cNvSpPr txBox="1"/>
          <p:nvPr/>
        </p:nvSpPr>
        <p:spPr>
          <a:xfrm>
            <a:off x="3710532" y="1626713"/>
            <a:ext cx="8124650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latin typeface="Montserrat" pitchFamily="2" charset="0"/>
              </a:rPr>
              <a:t>1. </a:t>
            </a:r>
            <a:r>
              <a:rPr lang="ru-RU" sz="1700" b="1" dirty="0">
                <a:latin typeface="Montserrat" pitchFamily="2" charset="0"/>
              </a:rPr>
              <a:t>Система менеджмента качества предприятия </a:t>
            </a:r>
            <a:r>
              <a:rPr lang="ru-RU" sz="1700" dirty="0">
                <a:latin typeface="Montserrat" pitchFamily="2" charset="0"/>
              </a:rPr>
              <a:t>отвечает требованиям стандарта  ГОСТ </a:t>
            </a:r>
            <a:r>
              <a:rPr lang="en" sz="1700" dirty="0">
                <a:latin typeface="Montserrat" pitchFamily="2" charset="0"/>
              </a:rPr>
              <a:t>ISO 13485 – 2017, </a:t>
            </a:r>
            <a:r>
              <a:rPr lang="ru-RU" sz="1700" dirty="0">
                <a:latin typeface="Montserrat" pitchFamily="2" charset="0"/>
              </a:rPr>
              <a:t>сертификат получен 03.02.2025г.</a:t>
            </a:r>
          </a:p>
          <a:p>
            <a:r>
              <a:rPr lang="ru-RU" sz="1700" dirty="0">
                <a:latin typeface="Montserrat" pitchFamily="2" charset="0"/>
              </a:rPr>
              <a:t>2. </a:t>
            </a:r>
            <a:r>
              <a:rPr lang="ru-RU" sz="1700" b="1" dirty="0">
                <a:latin typeface="Montserrat" pitchFamily="2" charset="0"/>
              </a:rPr>
              <a:t>Патент</a:t>
            </a:r>
            <a:r>
              <a:rPr lang="ru-RU" sz="1700" dirty="0">
                <a:latin typeface="Montserrat" pitchFamily="2" charset="0"/>
              </a:rPr>
              <a:t> на промышленный образец №146409 </a:t>
            </a:r>
            <a:br>
              <a:rPr lang="ru-RU" sz="1700" dirty="0">
                <a:latin typeface="Montserrat" pitchFamily="2" charset="0"/>
              </a:rPr>
            </a:br>
            <a:r>
              <a:rPr lang="ru-RU" sz="1700" dirty="0">
                <a:latin typeface="Montserrat" pitchFamily="2" charset="0"/>
              </a:rPr>
              <a:t>«Видеоэндоскопическая камера».</a:t>
            </a:r>
          </a:p>
          <a:p>
            <a:r>
              <a:rPr lang="ru-RU" sz="1700" dirty="0">
                <a:latin typeface="Montserrat" pitchFamily="2" charset="0"/>
              </a:rPr>
              <a:t>3. </a:t>
            </a:r>
            <a:r>
              <a:rPr lang="ru-RU" sz="1700" b="1" dirty="0">
                <a:latin typeface="Montserrat" pitchFamily="2" charset="0"/>
              </a:rPr>
              <a:t>Акт оценки результатов технических испытаний </a:t>
            </a:r>
            <a:r>
              <a:rPr lang="ru-RU" sz="1700" dirty="0">
                <a:latin typeface="Montserrat" pitchFamily="2" charset="0"/>
              </a:rPr>
              <a:t>медицинского изделия  №2025-187.1 от 28.07.2025г. на базе АО «НИИМТ» .</a:t>
            </a:r>
          </a:p>
          <a:p>
            <a:r>
              <a:rPr lang="ru-RU" sz="1700" dirty="0">
                <a:latin typeface="Montserrat" pitchFamily="2" charset="0"/>
              </a:rPr>
              <a:t>4. </a:t>
            </a:r>
            <a:r>
              <a:rPr lang="ru-RU" sz="1700" b="1" dirty="0">
                <a:latin typeface="Montserrat" pitchFamily="2" charset="0"/>
              </a:rPr>
              <a:t>Протокол испытаний  </a:t>
            </a:r>
            <a:r>
              <a:rPr lang="ru-RU" sz="1700" dirty="0">
                <a:latin typeface="Montserrat" pitchFamily="2" charset="0"/>
              </a:rPr>
              <a:t>№ 1482025 от 14.07.2025г.  ООО «</a:t>
            </a:r>
            <a:r>
              <a:rPr lang="ru-RU" sz="1700" dirty="0" err="1">
                <a:latin typeface="Montserrat" pitchFamily="2" charset="0"/>
              </a:rPr>
              <a:t>ТестСертифико</a:t>
            </a:r>
            <a:r>
              <a:rPr lang="ru-RU" sz="1700" dirty="0">
                <a:latin typeface="Montserrat" pitchFamily="2" charset="0"/>
              </a:rPr>
              <a:t>»</a:t>
            </a:r>
          </a:p>
          <a:p>
            <a:r>
              <a:rPr lang="ru-RU" sz="1700" dirty="0">
                <a:latin typeface="Montserrat" pitchFamily="2" charset="0"/>
              </a:rPr>
              <a:t>5. </a:t>
            </a:r>
            <a:r>
              <a:rPr lang="ru-RU" sz="1700" b="1" dirty="0">
                <a:latin typeface="Montserrat" pitchFamily="2" charset="0"/>
              </a:rPr>
              <a:t>Акт оценки результатов клинических испытаний </a:t>
            </a:r>
            <a:r>
              <a:rPr lang="ru-RU" sz="1700" dirty="0">
                <a:latin typeface="Montserrat" pitchFamily="2" charset="0"/>
              </a:rPr>
              <a:t>медицинского изделия  №440/КИ от 18.08.2025г. ФКУ «Центральный военный клинический госпиталь имени П.В. Мандрыка» </a:t>
            </a:r>
            <a:br>
              <a:rPr lang="ru-RU" sz="1700" dirty="0">
                <a:latin typeface="Montserrat" pitchFamily="2" charset="0"/>
              </a:rPr>
            </a:br>
            <a:r>
              <a:rPr lang="ru-RU" sz="1700" dirty="0">
                <a:latin typeface="Montserrat" pitchFamily="2" charset="0"/>
              </a:rPr>
              <a:t>Министерства Обороны РФ.</a:t>
            </a:r>
          </a:p>
          <a:p>
            <a:r>
              <a:rPr lang="ru-RU" sz="1700" dirty="0">
                <a:latin typeface="Montserrat" pitchFamily="2" charset="0"/>
              </a:rPr>
              <a:t>6. Подано заявление для получения Регистрационного удостоверения (РУ) в Росздравнадзоре РФ.</a:t>
            </a:r>
          </a:p>
          <a:p>
            <a:r>
              <a:rPr lang="ru-RU" sz="1700" dirty="0">
                <a:latin typeface="Montserrat" pitchFamily="2" charset="0"/>
              </a:rPr>
              <a:t>7. Решение о </a:t>
            </a:r>
            <a:r>
              <a:rPr lang="ru-RU" sz="1700" b="1" dirty="0">
                <a:latin typeface="Montserrat" pitchFamily="2" charset="0"/>
              </a:rPr>
              <a:t>регистрации товарного знака </a:t>
            </a:r>
            <a:r>
              <a:rPr lang="ru-RU" sz="1700" dirty="0">
                <a:latin typeface="Montserrat" pitchFamily="2" charset="0"/>
              </a:rPr>
              <a:t>получено в</a:t>
            </a:r>
            <a:br>
              <a:rPr lang="ru-RU" sz="1700" dirty="0">
                <a:latin typeface="Montserrat" pitchFamily="2" charset="0"/>
              </a:rPr>
            </a:br>
            <a:r>
              <a:rPr lang="ru-RU" sz="1700" dirty="0">
                <a:latin typeface="Montserrat" pitchFamily="2" charset="0"/>
              </a:rPr>
              <a:t>декабре 2025 г.</a:t>
            </a:r>
          </a:p>
          <a:p>
            <a:r>
              <a:rPr lang="ru-RU" sz="1700" dirty="0">
                <a:latin typeface="Montserrat" pitchFamily="2" charset="0"/>
              </a:rPr>
              <a:t>8. Регистрационное удостоверение: ЕУРЛ Г004-00110-00</a:t>
            </a:r>
            <a:r>
              <a:rPr lang="en-US" sz="1700" dirty="0">
                <a:latin typeface="Montserrat" pitchFamily="2" charset="0"/>
              </a:rPr>
              <a:t>/04033468</a:t>
            </a:r>
            <a:br>
              <a:rPr lang="en-US" sz="1700" dirty="0">
                <a:latin typeface="Montserrat" pitchFamily="2" charset="0"/>
              </a:rPr>
            </a:br>
            <a:r>
              <a:rPr lang="en-US" sz="1700" dirty="0">
                <a:latin typeface="Montserrat" pitchFamily="2" charset="0"/>
              </a:rPr>
              <a:t>    </a:t>
            </a:r>
            <a:r>
              <a:rPr lang="ru-RU" sz="1700" dirty="0">
                <a:latin typeface="Montserrat" pitchFamily="2" charset="0"/>
              </a:rPr>
              <a:t>выдано Росздравнадзором по РФ 23.12.2025</a:t>
            </a:r>
          </a:p>
        </p:txBody>
      </p:sp>
      <p:pic>
        <p:nvPicPr>
          <p:cNvPr id="11" name="Рисунок 10" descr="Флажок со сплошной заливкой">
            <a:extLst>
              <a:ext uri="{FF2B5EF4-FFF2-40B4-BE49-F238E27FC236}">
                <a16:creationId xmlns:a16="http://schemas.microsoft.com/office/drawing/2014/main" id="{4B1193F7-0A7A-490A-3C83-4CDB4A451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78902" y="86781"/>
            <a:ext cx="565604" cy="565604"/>
          </a:xfrm>
          <a:prstGeom prst="rect">
            <a:avLst/>
          </a:prstGeom>
        </p:spPr>
      </p:pic>
      <p:pic>
        <p:nvPicPr>
          <p:cNvPr id="13" name="Рисунок 12" descr="Закрытая книга со сплошной заливкой">
            <a:extLst>
              <a:ext uri="{FF2B5EF4-FFF2-40B4-BE49-F238E27FC236}">
                <a16:creationId xmlns:a16="http://schemas.microsoft.com/office/drawing/2014/main" id="{4444DBF0-8FAD-68EB-BEA6-760650E34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44505" y="103546"/>
            <a:ext cx="507875" cy="507875"/>
          </a:xfrm>
          <a:prstGeom prst="rect">
            <a:avLst/>
          </a:prstGeom>
        </p:spPr>
      </p:pic>
      <p:pic>
        <p:nvPicPr>
          <p:cNvPr id="15" name="Рисунок 14" descr="Одна шестеренка со сплошной заливкой">
            <a:extLst>
              <a:ext uri="{FF2B5EF4-FFF2-40B4-BE49-F238E27FC236}">
                <a16:creationId xmlns:a16="http://schemas.microsoft.com/office/drawing/2014/main" id="{0CFD8ED8-B38D-5639-4C2A-08FD2BF731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52380" y="74016"/>
            <a:ext cx="565604" cy="5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01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6697D-D6E9-00D3-E8CB-5B8A8E759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51">
            <a:extLst>
              <a:ext uri="{FF2B5EF4-FFF2-40B4-BE49-F238E27FC236}">
                <a16:creationId xmlns:a16="http://schemas.microsoft.com/office/drawing/2014/main" id="{F0ABD6B3-B998-DA2F-E434-A35749715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134" y="-296416"/>
            <a:ext cx="8551768" cy="108293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FF43B9-F60E-6842-54CF-2A4AAED7D576}"/>
              </a:ext>
            </a:extLst>
          </p:cNvPr>
          <p:cNvSpPr txBox="1"/>
          <p:nvPr/>
        </p:nvSpPr>
        <p:spPr>
          <a:xfrm>
            <a:off x="2012920" y="5892514"/>
            <a:ext cx="59888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dirty="0"/>
              <a:t>Полный визуальный контроль</a:t>
            </a:r>
            <a:br>
              <a:rPr lang="ru-RU" sz="2000" dirty="0"/>
            </a:br>
            <a:r>
              <a:rPr lang="ru-RU" sz="2000" dirty="0"/>
              <a:t>Под любым углом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7462F-ED9D-8BD6-A418-C18CA25EE12C}"/>
              </a:ext>
            </a:extLst>
          </p:cNvPr>
          <p:cNvSpPr txBox="1"/>
          <p:nvPr/>
        </p:nvSpPr>
        <p:spPr>
          <a:xfrm>
            <a:off x="619782" y="1836855"/>
            <a:ext cx="79606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От «слепых»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ru-RU" sz="2400" dirty="0">
                <a:solidFill>
                  <a:srgbClr val="C00000"/>
                </a:solidFill>
              </a:rPr>
              <a:t>манипуляций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C00000"/>
                </a:solidFill>
              </a:rPr>
              <a:t>к прецизионной хирургии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Изображение выглядит как Медицинское оборудование, человек, медицинский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54865EB-DFF6-DE0A-16A7-D6FA0D10E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игл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545C8ED-0D7A-DF5F-03A3-67392040C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741" y="2668667"/>
            <a:ext cx="6192785" cy="3931733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птица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0D996E2-27B2-5CB3-2D94-C051413DC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51" y="796"/>
            <a:ext cx="4002768" cy="2251557"/>
          </a:xfrm>
          <a:prstGeom prst="roundRect">
            <a:avLst>
              <a:gd name="adj" fmla="val 43471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3B70AD-2C12-F10C-222C-1E0E8575C75E}"/>
              </a:ext>
            </a:extLst>
          </p:cNvPr>
          <p:cNvSpPr txBox="1"/>
          <p:nvPr/>
        </p:nvSpPr>
        <p:spPr>
          <a:xfrm>
            <a:off x="619782" y="319136"/>
            <a:ext cx="104785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ru-RU" sz="2400" b="1" dirty="0">
                <a:solidFill>
                  <a:srgbClr val="C00000"/>
                </a:solidFill>
                <a:latin typeface="Montserrat" pitchFamily="2" charset="0"/>
                <a:ea typeface="+mj-ea"/>
                <a:cs typeface="+mj-cs"/>
              </a:rPr>
              <a:t>Новая реальность</a:t>
            </a:r>
            <a:endParaRPr lang="en-US" sz="2400" b="1" dirty="0">
              <a:solidFill>
                <a:srgbClr val="C00000"/>
              </a:solidFill>
              <a:latin typeface="Montserrat" pitchFamily="2" charset="0"/>
              <a:ea typeface="+mj-ea"/>
              <a:cs typeface="+mj-cs"/>
            </a:endParaRPr>
          </a:p>
          <a:p>
            <a:r>
              <a:rPr lang="ru-RU" b="1" dirty="0">
                <a:solidFill>
                  <a:srgbClr val="C00000"/>
                </a:solidFill>
                <a:latin typeface="Montserrat" pitchFamily="2" charset="0"/>
              </a:rPr>
              <a:t>Хирургия под контролем </a:t>
            </a:r>
            <a:br>
              <a:rPr lang="en-US" b="1" dirty="0">
                <a:solidFill>
                  <a:srgbClr val="C00000"/>
                </a:solidFill>
                <a:latin typeface="Montserrat" pitchFamily="2" charset="0"/>
              </a:rPr>
            </a:br>
            <a:r>
              <a:rPr lang="ru-RU" b="1" dirty="0">
                <a:solidFill>
                  <a:srgbClr val="C00000"/>
                </a:solidFill>
                <a:latin typeface="Montserrat" pitchFamily="2" charset="0"/>
              </a:rPr>
              <a:t>эндоскопа</a:t>
            </a:r>
          </a:p>
        </p:txBody>
      </p:sp>
      <p:pic>
        <p:nvPicPr>
          <p:cNvPr id="12" name="Рисунок 11" descr="Изображение выглядит как игл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3543987-5726-A1DA-51FD-177C00AC74F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647179">
            <a:off x="-18225" y="2505663"/>
            <a:ext cx="6192785" cy="39317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гл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B820F58-BF18-7D35-3AB8-735F9BBCB6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943648">
            <a:off x="947713" y="2729828"/>
            <a:ext cx="6192785" cy="39317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порт, Танец, человек, Баланс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5C5B2A0-07CC-77BE-BAC9-804BC0494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286924"/>
            <a:ext cx="27051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34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одежда, Человеческое лицо, сте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3D49B93-1060-BB72-BB2D-25CC11F22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77000" y="1143000"/>
            <a:ext cx="6858000" cy="4572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B81BB66-0165-AB25-CA5E-E1B7B6832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880" y="266193"/>
            <a:ext cx="10568141" cy="1056814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1738D09-C217-E6BE-82FE-D6053EFA7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31412" y="-759061"/>
            <a:ext cx="6996349" cy="6996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84958-B40B-4DD5-F7D7-EFB609D38E0A}"/>
              </a:ext>
            </a:extLst>
          </p:cNvPr>
          <p:cNvSpPr txBox="1"/>
          <p:nvPr/>
        </p:nvSpPr>
        <p:spPr>
          <a:xfrm>
            <a:off x="371167" y="1265588"/>
            <a:ext cx="78521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DC2A1C"/>
                </a:solidFill>
                <a:latin typeface="Montserrat" pitchFamily="2" charset="0"/>
                <a:cs typeface="Arial" panose="020B0604020202020204" pitchFamily="34" charset="0"/>
              </a:rPr>
              <a:t>Камеры</a:t>
            </a:r>
            <a:r>
              <a:rPr lang="en-US" sz="2800" dirty="0">
                <a:solidFill>
                  <a:srgbClr val="DC2A1C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DC2A1C"/>
                </a:solidFill>
                <a:latin typeface="Montserrat" pitchFamily="2" charset="0"/>
                <a:cs typeface="Arial" panose="020B0604020202020204" pitchFamily="34" charset="0"/>
              </a:rPr>
              <a:t>«Флагман Мед» — </a:t>
            </a:r>
            <a:br>
              <a:rPr lang="en-US" sz="2800" dirty="0">
                <a:solidFill>
                  <a:srgbClr val="DC2A1C"/>
                </a:solidFill>
                <a:latin typeface="Montserrat" pitchFamily="2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DC2A1C"/>
                </a:solidFill>
                <a:latin typeface="Montserrat" pitchFamily="2" charset="0"/>
                <a:cs typeface="Arial" panose="020B0604020202020204" pitchFamily="34" charset="0"/>
              </a:rPr>
              <a:t>интуитивно понятный инструмент </a:t>
            </a:r>
            <a:br>
              <a:rPr lang="en-US" sz="2800" dirty="0">
                <a:solidFill>
                  <a:srgbClr val="DC2A1C"/>
                </a:solidFill>
                <a:latin typeface="Montserrat" pitchFamily="2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DC2A1C"/>
                </a:solidFill>
                <a:latin typeface="Montserrat" pitchFamily="2" charset="0"/>
                <a:cs typeface="Arial" panose="020B0604020202020204" pitchFamily="34" charset="0"/>
              </a:rPr>
              <a:t>для современного врача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36AF0F9-20AB-729C-3849-9E24E410ED38}"/>
              </a:ext>
            </a:extLst>
          </p:cNvPr>
          <p:cNvGrpSpPr/>
          <p:nvPr/>
        </p:nvGrpSpPr>
        <p:grpSpPr>
          <a:xfrm>
            <a:off x="538540" y="206560"/>
            <a:ext cx="777642" cy="857826"/>
            <a:chOff x="10308234" y="452532"/>
            <a:chExt cx="304921" cy="336362"/>
          </a:xfrm>
        </p:grpSpPr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FC92819C-3E36-2C60-4A5C-5378803DBF44}"/>
                </a:ext>
              </a:extLst>
            </p:cNvPr>
            <p:cNvSpPr/>
            <p:nvPr/>
          </p:nvSpPr>
          <p:spPr>
            <a:xfrm>
              <a:off x="10372165" y="452532"/>
              <a:ext cx="144911" cy="264208"/>
            </a:xfrm>
            <a:custGeom>
              <a:avLst/>
              <a:gdLst>
                <a:gd name="connsiteX0" fmla="*/ 0 w 452943"/>
                <a:gd name="connsiteY0" fmla="*/ 710305 h 825826"/>
                <a:gd name="connsiteX1" fmla="*/ 140724 w 452943"/>
                <a:gd name="connsiteY1" fmla="*/ 710023 h 825826"/>
                <a:gd name="connsiteX2" fmla="*/ 264533 w 452943"/>
                <a:gd name="connsiteY2" fmla="*/ 730143 h 825826"/>
                <a:gd name="connsiteX3" fmla="*/ 365752 w 452943"/>
                <a:gd name="connsiteY3" fmla="*/ 769722 h 825826"/>
                <a:gd name="connsiteX4" fmla="*/ 429901 w 452943"/>
                <a:gd name="connsiteY4" fmla="*/ 809228 h 825826"/>
                <a:gd name="connsiteX5" fmla="*/ 452943 w 452943"/>
                <a:gd name="connsiteY5" fmla="*/ 823383 h 825826"/>
                <a:gd name="connsiteX6" fmla="*/ 433486 w 452943"/>
                <a:gd name="connsiteY6" fmla="*/ 565856 h 825826"/>
                <a:gd name="connsiteX7" fmla="*/ 363037 w 452943"/>
                <a:gd name="connsiteY7" fmla="*/ 322683 h 825826"/>
                <a:gd name="connsiteX8" fmla="*/ 282876 w 452943"/>
                <a:gd name="connsiteY8" fmla="*/ 156152 h 825826"/>
                <a:gd name="connsiteX9" fmla="*/ 257815 w 452943"/>
                <a:gd name="connsiteY9" fmla="*/ 113161 h 825826"/>
                <a:gd name="connsiteX10" fmla="*/ 152281 w 452943"/>
                <a:gd name="connsiteY10" fmla="*/ 0 h 825826"/>
                <a:gd name="connsiteX11" fmla="*/ 162966 w 452943"/>
                <a:gd name="connsiteY11" fmla="*/ 98485 h 825826"/>
                <a:gd name="connsiteX12" fmla="*/ 145319 w 452943"/>
                <a:gd name="connsiteY12" fmla="*/ 412371 h 825826"/>
                <a:gd name="connsiteX13" fmla="*/ 124505 w 452943"/>
                <a:gd name="connsiteY13" fmla="*/ 503591 h 825826"/>
                <a:gd name="connsiteX14" fmla="*/ 0 w 452943"/>
                <a:gd name="connsiteY14" fmla="*/ 710305 h 82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2943" h="825826">
                  <a:moveTo>
                    <a:pt x="0" y="710305"/>
                  </a:moveTo>
                  <a:cubicBezTo>
                    <a:pt x="56840" y="710023"/>
                    <a:pt x="96589" y="708590"/>
                    <a:pt x="140724" y="710023"/>
                  </a:cubicBezTo>
                  <a:cubicBezTo>
                    <a:pt x="188132" y="711567"/>
                    <a:pt x="221338" y="720488"/>
                    <a:pt x="264533" y="730143"/>
                  </a:cubicBezTo>
                  <a:cubicBezTo>
                    <a:pt x="299375" y="737923"/>
                    <a:pt x="337454" y="753689"/>
                    <a:pt x="365752" y="769722"/>
                  </a:cubicBezTo>
                  <a:cubicBezTo>
                    <a:pt x="398366" y="788207"/>
                    <a:pt x="399619" y="788520"/>
                    <a:pt x="429901" y="809228"/>
                  </a:cubicBezTo>
                  <a:cubicBezTo>
                    <a:pt x="449010" y="826750"/>
                    <a:pt x="447444" y="828342"/>
                    <a:pt x="452943" y="823383"/>
                  </a:cubicBezTo>
                  <a:cubicBezTo>
                    <a:pt x="452943" y="700908"/>
                    <a:pt x="451690" y="703127"/>
                    <a:pt x="433486" y="565856"/>
                  </a:cubicBezTo>
                  <a:cubicBezTo>
                    <a:pt x="423357" y="489488"/>
                    <a:pt x="392170" y="391959"/>
                    <a:pt x="363037" y="322683"/>
                  </a:cubicBezTo>
                  <a:cubicBezTo>
                    <a:pt x="333938" y="253489"/>
                    <a:pt x="324018" y="228695"/>
                    <a:pt x="282876" y="156152"/>
                  </a:cubicBezTo>
                  <a:cubicBezTo>
                    <a:pt x="274070" y="140581"/>
                    <a:pt x="267735" y="129890"/>
                    <a:pt x="257815" y="113161"/>
                  </a:cubicBezTo>
                  <a:cubicBezTo>
                    <a:pt x="240899" y="84615"/>
                    <a:pt x="186635" y="4104"/>
                    <a:pt x="152281" y="0"/>
                  </a:cubicBezTo>
                  <a:cubicBezTo>
                    <a:pt x="162966" y="60533"/>
                    <a:pt x="161261" y="60106"/>
                    <a:pt x="162966" y="98485"/>
                  </a:cubicBezTo>
                  <a:cubicBezTo>
                    <a:pt x="167178" y="194062"/>
                    <a:pt x="167178" y="327266"/>
                    <a:pt x="145319" y="412371"/>
                  </a:cubicBezTo>
                  <a:cubicBezTo>
                    <a:pt x="136165" y="447895"/>
                    <a:pt x="143579" y="437527"/>
                    <a:pt x="124505" y="503591"/>
                  </a:cubicBezTo>
                  <a:cubicBezTo>
                    <a:pt x="82980" y="647132"/>
                    <a:pt x="24956" y="684975"/>
                    <a:pt x="0" y="710305"/>
                  </a:cubicBezTo>
                  <a:close/>
                </a:path>
              </a:pathLst>
            </a:custGeom>
            <a:solidFill>
              <a:srgbClr val="DC2A1C"/>
            </a:solidFill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00242E2B-22A0-8711-A0F3-5AB49E61C13D}"/>
                </a:ext>
              </a:extLst>
            </p:cNvPr>
            <p:cNvSpPr/>
            <p:nvPr/>
          </p:nvSpPr>
          <p:spPr>
            <a:xfrm>
              <a:off x="10311051" y="721686"/>
              <a:ext cx="302104" cy="34086"/>
            </a:xfrm>
            <a:custGeom>
              <a:avLst/>
              <a:gdLst>
                <a:gd name="connsiteX0" fmla="*/ 0 w 944278"/>
                <a:gd name="connsiteY0" fmla="*/ 102444 h 106541"/>
                <a:gd name="connsiteX1" fmla="*/ 16185 w 944278"/>
                <a:gd name="connsiteY1" fmla="*/ 105567 h 106541"/>
                <a:gd name="connsiteX2" fmla="*/ 74556 w 944278"/>
                <a:gd name="connsiteY2" fmla="*/ 86859 h 106541"/>
                <a:gd name="connsiteX3" fmla="*/ 426038 w 944278"/>
                <a:gd name="connsiteY3" fmla="*/ 58830 h 106541"/>
                <a:gd name="connsiteX4" fmla="*/ 515700 w 944278"/>
                <a:gd name="connsiteY4" fmla="*/ 68297 h 106541"/>
                <a:gd name="connsiteX5" fmla="*/ 612951 w 944278"/>
                <a:gd name="connsiteY5" fmla="*/ 79451 h 106541"/>
                <a:gd name="connsiteX6" fmla="*/ 853119 w 944278"/>
                <a:gd name="connsiteY6" fmla="*/ 65884 h 106541"/>
                <a:gd name="connsiteX7" fmla="*/ 944278 w 944278"/>
                <a:gd name="connsiteY7" fmla="*/ 57 h 106541"/>
                <a:gd name="connsiteX8" fmla="*/ 816537 w 944278"/>
                <a:gd name="connsiteY8" fmla="*/ 46473 h 106541"/>
                <a:gd name="connsiteX9" fmla="*/ 314655 w 944278"/>
                <a:gd name="connsiteY9" fmla="*/ 1 h 106541"/>
                <a:gd name="connsiteX10" fmla="*/ 136304 w 944278"/>
                <a:gd name="connsiteY10" fmla="*/ 30530 h 106541"/>
                <a:gd name="connsiteX11" fmla="*/ 0 w 944278"/>
                <a:gd name="connsiteY11" fmla="*/ 102444 h 10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4278" h="106541">
                  <a:moveTo>
                    <a:pt x="0" y="102444"/>
                  </a:moveTo>
                  <a:cubicBezTo>
                    <a:pt x="4246" y="105261"/>
                    <a:pt x="-5743" y="108081"/>
                    <a:pt x="16185" y="105567"/>
                  </a:cubicBezTo>
                  <a:lnTo>
                    <a:pt x="74556" y="86859"/>
                  </a:lnTo>
                  <a:cubicBezTo>
                    <a:pt x="158650" y="55985"/>
                    <a:pt x="329065" y="47524"/>
                    <a:pt x="426038" y="58830"/>
                  </a:cubicBezTo>
                  <a:cubicBezTo>
                    <a:pt x="456145" y="62336"/>
                    <a:pt x="487541" y="64941"/>
                    <a:pt x="515700" y="68297"/>
                  </a:cubicBezTo>
                  <a:cubicBezTo>
                    <a:pt x="546748" y="72001"/>
                    <a:pt x="581068" y="75086"/>
                    <a:pt x="612951" y="79451"/>
                  </a:cubicBezTo>
                  <a:cubicBezTo>
                    <a:pt x="693251" y="90438"/>
                    <a:pt x="771427" y="86702"/>
                    <a:pt x="853119" y="65884"/>
                  </a:cubicBezTo>
                  <a:cubicBezTo>
                    <a:pt x="868260" y="62030"/>
                    <a:pt x="938536" y="30499"/>
                    <a:pt x="944278" y="57"/>
                  </a:cubicBezTo>
                  <a:cubicBezTo>
                    <a:pt x="919948" y="4446"/>
                    <a:pt x="868539" y="44313"/>
                    <a:pt x="816537" y="46473"/>
                  </a:cubicBezTo>
                  <a:cubicBezTo>
                    <a:pt x="703971" y="51151"/>
                    <a:pt x="467075" y="-281"/>
                    <a:pt x="314655" y="1"/>
                  </a:cubicBezTo>
                  <a:cubicBezTo>
                    <a:pt x="266378" y="92"/>
                    <a:pt x="177446" y="16027"/>
                    <a:pt x="136304" y="30530"/>
                  </a:cubicBezTo>
                  <a:cubicBezTo>
                    <a:pt x="105813" y="41267"/>
                    <a:pt x="14236" y="78428"/>
                    <a:pt x="0" y="102444"/>
                  </a:cubicBezTo>
                  <a:close/>
                </a:path>
              </a:pathLst>
            </a:custGeom>
            <a:solidFill>
              <a:srgbClr val="DC2A1C"/>
            </a:solidFill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518C54DB-B4EB-3954-B369-87F3253254E8}"/>
                </a:ext>
              </a:extLst>
            </p:cNvPr>
            <p:cNvSpPr/>
            <p:nvPr/>
          </p:nvSpPr>
          <p:spPr>
            <a:xfrm>
              <a:off x="10308234" y="501973"/>
              <a:ext cx="292761" cy="286921"/>
            </a:xfrm>
            <a:custGeom>
              <a:avLst/>
              <a:gdLst>
                <a:gd name="connsiteX0" fmla="*/ 310861 w 915075"/>
                <a:gd name="connsiteY0" fmla="*/ 6455 h 896822"/>
                <a:gd name="connsiteX1" fmla="*/ 0 w 915075"/>
                <a:gd name="connsiteY1" fmla="*/ 439642 h 896822"/>
                <a:gd name="connsiteX2" fmla="*/ 82005 w 915075"/>
                <a:gd name="connsiteY2" fmla="*/ 700890 h 896822"/>
                <a:gd name="connsiteX3" fmla="*/ 583504 w 915075"/>
                <a:gd name="connsiteY3" fmla="*/ 0 h 896822"/>
                <a:gd name="connsiteX4" fmla="*/ 915076 w 915075"/>
                <a:gd name="connsiteY4" fmla="*/ 439642 h 896822"/>
                <a:gd name="connsiteX5" fmla="*/ 833070 w 915075"/>
                <a:gd name="connsiteY5" fmla="*/ 700890 h 896822"/>
                <a:gd name="connsiteX6" fmla="*/ 730146 w 915075"/>
                <a:gd name="connsiteY6" fmla="*/ 806849 h 896822"/>
                <a:gd name="connsiteX7" fmla="*/ 457538 w 915075"/>
                <a:gd name="connsiteY7" fmla="*/ 896823 h 896822"/>
                <a:gd name="connsiteX8" fmla="*/ 162618 w 915075"/>
                <a:gd name="connsiteY8" fmla="*/ 789181 h 89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075" h="896822">
                  <a:moveTo>
                    <a:pt x="310861" y="6455"/>
                  </a:moveTo>
                  <a:cubicBezTo>
                    <a:pt x="130109" y="67538"/>
                    <a:pt x="0" y="238405"/>
                    <a:pt x="0" y="439642"/>
                  </a:cubicBezTo>
                  <a:cubicBezTo>
                    <a:pt x="0" y="536777"/>
                    <a:pt x="30317" y="626838"/>
                    <a:pt x="82005" y="700890"/>
                  </a:cubicBezTo>
                  <a:moveTo>
                    <a:pt x="583504" y="0"/>
                  </a:moveTo>
                  <a:cubicBezTo>
                    <a:pt x="774943" y="54656"/>
                    <a:pt x="915076" y="230796"/>
                    <a:pt x="915076" y="439642"/>
                  </a:cubicBezTo>
                  <a:cubicBezTo>
                    <a:pt x="915076" y="536777"/>
                    <a:pt x="884759" y="626838"/>
                    <a:pt x="833070" y="700890"/>
                  </a:cubicBezTo>
                  <a:moveTo>
                    <a:pt x="730146" y="806849"/>
                  </a:moveTo>
                  <a:cubicBezTo>
                    <a:pt x="654023" y="863379"/>
                    <a:pt x="559697" y="896823"/>
                    <a:pt x="457538" y="896823"/>
                  </a:cubicBezTo>
                  <a:cubicBezTo>
                    <a:pt x="345181" y="896823"/>
                    <a:pt x="242257" y="856343"/>
                    <a:pt x="162618" y="789181"/>
                  </a:cubicBezTo>
                </a:path>
              </a:pathLst>
            </a:custGeom>
            <a:noFill/>
            <a:ln w="25508" cap="rnd">
              <a:solidFill>
                <a:srgbClr val="DC2A1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C9424C2-1AA6-DC97-448F-92C70ECCC756}"/>
              </a:ext>
            </a:extLst>
          </p:cNvPr>
          <p:cNvSpPr txBox="1"/>
          <p:nvPr/>
        </p:nvSpPr>
        <p:spPr>
          <a:xfrm>
            <a:off x="334166" y="2658147"/>
            <a:ext cx="25702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DC2A1B"/>
                </a:solidFill>
                <a:latin typeface="Montserrat SemiBold" pitchFamily="2" charset="0"/>
                <a:cs typeface="Arial" panose="020B0604020202020204" pitchFamily="34" charset="0"/>
              </a:rPr>
              <a:t>до</a:t>
            </a:r>
            <a:r>
              <a:rPr lang="ru-RU" sz="9600" dirty="0">
                <a:solidFill>
                  <a:srgbClr val="DC2A1B"/>
                </a:solidFill>
                <a:latin typeface="Montserrat SemiBold" pitchFamily="2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025E114B-2780-3880-B8DC-BD7826F0FCD2}"/>
              </a:ext>
            </a:extLst>
          </p:cNvPr>
          <p:cNvSpPr/>
          <p:nvPr/>
        </p:nvSpPr>
        <p:spPr>
          <a:xfrm>
            <a:off x="371167" y="4463811"/>
            <a:ext cx="4154372" cy="89503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DC2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2C1D6B-BF40-35F1-015E-103927A002AC}"/>
              </a:ext>
            </a:extLst>
          </p:cNvPr>
          <p:cNvSpPr txBox="1"/>
          <p:nvPr/>
        </p:nvSpPr>
        <p:spPr>
          <a:xfrm>
            <a:off x="2162726" y="3242497"/>
            <a:ext cx="33840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часов портативной работы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9E4479-BA16-DC97-3E83-1CDC06A3BF8D}"/>
              </a:ext>
            </a:extLst>
          </p:cNvPr>
          <p:cNvSpPr txBox="1"/>
          <p:nvPr/>
        </p:nvSpPr>
        <p:spPr>
          <a:xfrm>
            <a:off x="543463" y="4725406"/>
            <a:ext cx="3666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Портативная, передвижная 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53DC7C4E-11D6-841A-17C5-384D7BEA5B26}"/>
              </a:ext>
            </a:extLst>
          </p:cNvPr>
          <p:cNvSpPr/>
          <p:nvPr/>
        </p:nvSpPr>
        <p:spPr>
          <a:xfrm>
            <a:off x="371167" y="5511880"/>
            <a:ext cx="4154372" cy="89503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DC2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598F2A-89BA-E690-0D4B-A8E3F9581251}"/>
              </a:ext>
            </a:extLst>
          </p:cNvPr>
          <p:cNvSpPr txBox="1"/>
          <p:nvPr/>
        </p:nvSpPr>
        <p:spPr>
          <a:xfrm>
            <a:off x="543463" y="5634975"/>
            <a:ext cx="3998701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Высокое качество (1080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p)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 передаваемого изображения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E5E9368F-6705-42BE-C6F7-7BB2F236DB15}"/>
              </a:ext>
            </a:extLst>
          </p:cNvPr>
          <p:cNvSpPr/>
          <p:nvPr/>
        </p:nvSpPr>
        <p:spPr>
          <a:xfrm>
            <a:off x="4692293" y="4463811"/>
            <a:ext cx="3666190" cy="1925810"/>
          </a:xfrm>
          <a:prstGeom prst="roundRect">
            <a:avLst>
              <a:gd name="adj" fmla="val 8897"/>
            </a:avLst>
          </a:prstGeom>
          <a:solidFill>
            <a:schemeClr val="bg1"/>
          </a:solidFill>
          <a:ln w="19050">
            <a:solidFill>
              <a:srgbClr val="DC2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5CEF50-9BD0-55AE-92D9-164C8549D1E4}"/>
              </a:ext>
            </a:extLst>
          </p:cNvPr>
          <p:cNvSpPr txBox="1"/>
          <p:nvPr/>
        </p:nvSpPr>
        <p:spPr>
          <a:xfrm>
            <a:off x="4864092" y="4876243"/>
            <a:ext cx="36661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Вы видите малейшие изменения слизистой,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что невозможно при стандартном разрешении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25EC96-9592-9F7E-686D-EA4446F861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0355" y="286415"/>
            <a:ext cx="457370" cy="416258"/>
          </a:xfrm>
          <a:prstGeom prst="rect">
            <a:avLst/>
          </a:prstGeom>
        </p:spPr>
      </p:pic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id="{6C473F36-E922-88EA-F1DE-F6C1C3B6C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0312" y="300499"/>
            <a:ext cx="563278" cy="388090"/>
          </a:xfrm>
          <a:prstGeom prst="roundRect">
            <a:avLst>
              <a:gd name="adj" fmla="val 454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857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looking at a screen&#10;&#10;AI-generated content may be incorrect.">
            <a:extLst>
              <a:ext uri="{FF2B5EF4-FFF2-40B4-BE49-F238E27FC236}">
                <a16:creationId xmlns:a16="http://schemas.microsoft.com/office/drawing/2014/main" id="{1ECFC208-05B8-E614-680D-9FC02E3C84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стена, в помещении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C460D51-BF3B-28F2-E2E1-D0BCE8D0A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77000" y="1143000"/>
            <a:ext cx="6858000" cy="4572000"/>
          </a:xfrm>
          <a:prstGeom prst="rect">
            <a:avLst/>
          </a:prstGeom>
        </p:spPr>
      </p:pic>
      <p:sp>
        <p:nvSpPr>
          <p:cNvPr id="2" name="Скругленный прямоугольник 23">
            <a:extLst>
              <a:ext uri="{FF2B5EF4-FFF2-40B4-BE49-F238E27FC236}">
                <a16:creationId xmlns:a16="http://schemas.microsoft.com/office/drawing/2014/main" id="{0F3B7D30-74F4-7F70-5255-AE19A62F497C}"/>
              </a:ext>
            </a:extLst>
          </p:cNvPr>
          <p:cNvSpPr/>
          <p:nvPr/>
        </p:nvSpPr>
        <p:spPr>
          <a:xfrm>
            <a:off x="2529567" y="4561515"/>
            <a:ext cx="7406999" cy="2732631"/>
          </a:xfrm>
          <a:prstGeom prst="roundRect">
            <a:avLst>
              <a:gd name="adj" fmla="val 7034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DC2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  <a:latin typeface="Montserra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1FBA76-F63F-E2AE-2A9E-CDCDFE4491E0}"/>
              </a:ext>
            </a:extLst>
          </p:cNvPr>
          <p:cNvSpPr txBox="1"/>
          <p:nvPr/>
        </p:nvSpPr>
        <p:spPr>
          <a:xfrm>
            <a:off x="3922774" y="6152101"/>
            <a:ext cx="4620584" cy="775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1500" kern="1200" dirty="0">
                <a:solidFill>
                  <a:srgbClr val="C00000"/>
                </a:solidFill>
                <a:latin typeface="Montserrat" pitchFamily="2" charset="0"/>
                <a:ea typeface="+mn-ea"/>
                <a:cs typeface="+mn-cs"/>
              </a:rPr>
              <a:t>Одна</a:t>
            </a:r>
            <a:r>
              <a:rPr lang="en-US" sz="1500" kern="1200" dirty="0">
                <a:solidFill>
                  <a:srgbClr val="C00000"/>
                </a:solidFill>
                <a:latin typeface="Montserrat" pitchFamily="2" charset="0"/>
                <a:ea typeface="+mn-ea"/>
                <a:cs typeface="+mn-cs"/>
              </a:rPr>
              <a:t> </a:t>
            </a:r>
            <a:r>
              <a:rPr lang="ru-RU" sz="1500" kern="1200" dirty="0">
                <a:solidFill>
                  <a:srgbClr val="C00000"/>
                </a:solidFill>
                <a:latin typeface="Montserrat" pitchFamily="2" charset="0"/>
                <a:ea typeface="+mn-ea"/>
                <a:cs typeface="+mn-cs"/>
              </a:rPr>
              <a:t>система</a:t>
            </a:r>
            <a:r>
              <a:rPr lang="en-US" sz="1500" kern="1200" dirty="0">
                <a:solidFill>
                  <a:srgbClr val="C00000"/>
                </a:solidFill>
                <a:latin typeface="Montserrat" pitchFamily="2" charset="0"/>
                <a:ea typeface="+mn-ea"/>
                <a:cs typeface="+mn-cs"/>
              </a:rPr>
              <a:t> </a:t>
            </a:r>
            <a:r>
              <a:rPr lang="en-US" sz="1500" kern="1200" dirty="0" err="1">
                <a:solidFill>
                  <a:srgbClr val="C00000"/>
                </a:solidFill>
                <a:latin typeface="Montserrat" pitchFamily="2" charset="0"/>
                <a:ea typeface="+mn-ea"/>
                <a:cs typeface="+mn-cs"/>
              </a:rPr>
              <a:t>для</a:t>
            </a:r>
            <a:r>
              <a:rPr lang="en-US" sz="1500" kern="1200" dirty="0">
                <a:solidFill>
                  <a:srgbClr val="C00000"/>
                </a:solidFill>
                <a:latin typeface="Montserrat" pitchFamily="2" charset="0"/>
                <a:ea typeface="+mn-ea"/>
                <a:cs typeface="+mn-cs"/>
              </a:rPr>
              <a:t> </a:t>
            </a:r>
            <a:r>
              <a:rPr lang="en-US" sz="1500" kern="1200" dirty="0" err="1">
                <a:solidFill>
                  <a:srgbClr val="C00000"/>
                </a:solidFill>
                <a:latin typeface="Montserrat" pitchFamily="2" charset="0"/>
                <a:ea typeface="+mn-ea"/>
                <a:cs typeface="+mn-cs"/>
              </a:rPr>
              <a:t>всех</a:t>
            </a:r>
            <a:r>
              <a:rPr lang="en-US" sz="1500" kern="1200" dirty="0">
                <a:solidFill>
                  <a:srgbClr val="C00000"/>
                </a:solidFill>
                <a:latin typeface="Montserrat" pitchFamily="2" charset="0"/>
                <a:ea typeface="+mn-ea"/>
                <a:cs typeface="+mn-cs"/>
              </a:rPr>
              <a:t> </a:t>
            </a:r>
            <a:r>
              <a:rPr lang="en-US" sz="1500" kern="1200" dirty="0" err="1">
                <a:solidFill>
                  <a:srgbClr val="C00000"/>
                </a:solidFill>
                <a:latin typeface="Montserrat" pitchFamily="2" charset="0"/>
                <a:ea typeface="+mn-ea"/>
                <a:cs typeface="+mn-cs"/>
              </a:rPr>
              <a:t>задач</a:t>
            </a:r>
            <a:r>
              <a:rPr lang="en-US" sz="1500" kern="1200" dirty="0">
                <a:solidFill>
                  <a:srgbClr val="C00000"/>
                </a:solidFill>
                <a:latin typeface="Montserrat" pitchFamily="2" charset="0"/>
                <a:ea typeface="+mn-ea"/>
                <a:cs typeface="+mn-cs"/>
              </a:rPr>
              <a:t> </a:t>
            </a:r>
            <a:br>
              <a:rPr lang="en-US" sz="1500" kern="1200" dirty="0">
                <a:solidFill>
                  <a:srgbClr val="C00000"/>
                </a:solidFill>
                <a:latin typeface="Montserrat" pitchFamily="2" charset="0"/>
                <a:ea typeface="+mn-ea"/>
                <a:cs typeface="+mn-cs"/>
              </a:rPr>
            </a:br>
            <a:r>
              <a:rPr lang="en-US" sz="1500" kern="1200" dirty="0">
                <a:solidFill>
                  <a:srgbClr val="C00000"/>
                </a:solidFill>
                <a:latin typeface="Montserrat" pitchFamily="2" charset="0"/>
                <a:ea typeface="+mn-ea"/>
                <a:cs typeface="+mn-cs"/>
              </a:rPr>
              <a:t>&gt;&gt; </a:t>
            </a:r>
            <a:r>
              <a:rPr lang="ru-RU" sz="1500" kern="1200" dirty="0">
                <a:solidFill>
                  <a:srgbClr val="C00000"/>
                </a:solidFill>
                <a:latin typeface="Montserrat" pitchFamily="2" charset="0"/>
                <a:ea typeface="+mn-ea"/>
                <a:cs typeface="+mn-cs"/>
              </a:rPr>
              <a:t>диагностика </a:t>
            </a:r>
            <a:r>
              <a:rPr lang="en-US" sz="1500" kern="1200" dirty="0" err="1">
                <a:solidFill>
                  <a:srgbClr val="C00000"/>
                </a:solidFill>
                <a:latin typeface="Montserrat" pitchFamily="2" charset="0"/>
                <a:ea typeface="+mn-ea"/>
                <a:cs typeface="+mn-cs"/>
              </a:rPr>
              <a:t>и</a:t>
            </a:r>
            <a:r>
              <a:rPr lang="en-US" sz="1500" kern="1200" dirty="0">
                <a:solidFill>
                  <a:srgbClr val="C00000"/>
                </a:solidFill>
                <a:latin typeface="Montserrat" pitchFamily="2" charset="0"/>
                <a:ea typeface="+mn-ea"/>
                <a:cs typeface="+mn-cs"/>
              </a:rPr>
              <a:t> </a:t>
            </a:r>
            <a:r>
              <a:rPr lang="ru-RU" sz="1500" kern="1200" dirty="0">
                <a:solidFill>
                  <a:srgbClr val="C00000"/>
                </a:solidFill>
                <a:latin typeface="Montserrat" pitchFamily="2" charset="0"/>
                <a:ea typeface="+mn-ea"/>
                <a:cs typeface="+mn-cs"/>
              </a:rPr>
              <a:t>хирургия </a:t>
            </a:r>
            <a:r>
              <a:rPr lang="en-US" sz="1500" kern="1200" dirty="0">
                <a:solidFill>
                  <a:srgbClr val="C00000"/>
                </a:solidFill>
                <a:latin typeface="Montserrat" pitchFamily="2" charset="0"/>
                <a:ea typeface="+mn-ea"/>
                <a:cs typeface="+mn-cs"/>
              </a:rPr>
              <a:t>&lt;&lt;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2D5146-7BFC-A03D-44BC-8BA1DCB30FA5}"/>
              </a:ext>
            </a:extLst>
          </p:cNvPr>
          <p:cNvSpPr txBox="1"/>
          <p:nvPr/>
        </p:nvSpPr>
        <p:spPr>
          <a:xfrm>
            <a:off x="3441887" y="1517884"/>
            <a:ext cx="5582359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 err="1">
                <a:solidFill>
                  <a:srgbClr val="C00000"/>
                </a:solidFill>
                <a:latin typeface="Montserrat" pitchFamily="2" charset="0"/>
                <a:ea typeface="+mj-ea"/>
                <a:cs typeface="+mj-cs"/>
              </a:rPr>
              <a:t>Универсальность</a:t>
            </a:r>
            <a:r>
              <a:rPr lang="en-US" sz="4400" kern="1200" dirty="0">
                <a:solidFill>
                  <a:srgbClr val="C00000"/>
                </a:solidFill>
                <a:latin typeface="Montserrat" pitchFamily="2" charset="0"/>
                <a:ea typeface="+mj-ea"/>
                <a:cs typeface="+mj-cs"/>
              </a:rPr>
              <a:t> </a:t>
            </a:r>
            <a:br>
              <a:rPr lang="en-US" sz="4400" kern="1200" dirty="0">
                <a:solidFill>
                  <a:srgbClr val="C00000"/>
                </a:solidFill>
                <a:latin typeface="Montserrat" pitchFamily="2" charset="0"/>
                <a:ea typeface="+mj-ea"/>
                <a:cs typeface="+mj-cs"/>
              </a:rPr>
            </a:br>
            <a:r>
              <a:rPr lang="en-US" sz="4400" kern="1200" dirty="0" err="1">
                <a:solidFill>
                  <a:srgbClr val="C00000"/>
                </a:solidFill>
                <a:latin typeface="Montserrat" pitchFamily="2" charset="0"/>
                <a:ea typeface="+mj-ea"/>
                <a:cs typeface="+mj-cs"/>
              </a:rPr>
              <a:t>и</a:t>
            </a:r>
            <a:r>
              <a:rPr lang="en-US" sz="4400" kern="1200" dirty="0">
                <a:solidFill>
                  <a:srgbClr val="C00000"/>
                </a:solidFill>
                <a:latin typeface="Montserrat" pitchFamily="2" charset="0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rgbClr val="C00000"/>
                </a:solidFill>
                <a:latin typeface="Montserrat" pitchFamily="2" charset="0"/>
                <a:ea typeface="+mj-ea"/>
                <a:cs typeface="+mj-cs"/>
              </a:rPr>
              <a:t>интеграция</a:t>
            </a:r>
            <a:endParaRPr lang="en-US" sz="4400" kern="1200" dirty="0">
              <a:solidFill>
                <a:srgbClr val="C00000"/>
              </a:solidFill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22" name="Скругленный прямоугольник 23">
            <a:extLst>
              <a:ext uri="{FF2B5EF4-FFF2-40B4-BE49-F238E27FC236}">
                <a16:creationId xmlns:a16="http://schemas.microsoft.com/office/drawing/2014/main" id="{3ABF4C5A-80AB-1016-6053-41E376F57B63}"/>
              </a:ext>
            </a:extLst>
          </p:cNvPr>
          <p:cNvSpPr/>
          <p:nvPr/>
        </p:nvSpPr>
        <p:spPr>
          <a:xfrm>
            <a:off x="2544705" y="-560158"/>
            <a:ext cx="7406999" cy="2233380"/>
          </a:xfrm>
          <a:prstGeom prst="roundRect">
            <a:avLst>
              <a:gd name="adj" fmla="val 6742"/>
            </a:avLst>
          </a:prstGeom>
          <a:solidFill>
            <a:schemeClr val="bg1"/>
          </a:solidFill>
          <a:ln w="19050">
            <a:solidFill>
              <a:srgbClr val="DC2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grpSp>
        <p:nvGrpSpPr>
          <p:cNvPr id="14" name="Группа 20">
            <a:extLst>
              <a:ext uri="{FF2B5EF4-FFF2-40B4-BE49-F238E27FC236}">
                <a16:creationId xmlns:a16="http://schemas.microsoft.com/office/drawing/2014/main" id="{78443966-7027-594A-9A59-FEDA110F109B}"/>
              </a:ext>
            </a:extLst>
          </p:cNvPr>
          <p:cNvGrpSpPr/>
          <p:nvPr/>
        </p:nvGrpSpPr>
        <p:grpSpPr>
          <a:xfrm>
            <a:off x="2821288" y="225837"/>
            <a:ext cx="759159" cy="837437"/>
            <a:chOff x="10308234" y="452532"/>
            <a:chExt cx="304921" cy="336362"/>
          </a:xfrm>
        </p:grpSpPr>
        <p:sp>
          <p:nvSpPr>
            <p:cNvPr id="15" name="Полилиния 17">
              <a:extLst>
                <a:ext uri="{FF2B5EF4-FFF2-40B4-BE49-F238E27FC236}">
                  <a16:creationId xmlns:a16="http://schemas.microsoft.com/office/drawing/2014/main" id="{9BC30311-1008-B42B-0206-CCC5EA0696B0}"/>
                </a:ext>
              </a:extLst>
            </p:cNvPr>
            <p:cNvSpPr/>
            <p:nvPr/>
          </p:nvSpPr>
          <p:spPr>
            <a:xfrm>
              <a:off x="10372165" y="452532"/>
              <a:ext cx="144911" cy="264208"/>
            </a:xfrm>
            <a:custGeom>
              <a:avLst/>
              <a:gdLst>
                <a:gd name="connsiteX0" fmla="*/ 0 w 452943"/>
                <a:gd name="connsiteY0" fmla="*/ 710305 h 825826"/>
                <a:gd name="connsiteX1" fmla="*/ 140724 w 452943"/>
                <a:gd name="connsiteY1" fmla="*/ 710023 h 825826"/>
                <a:gd name="connsiteX2" fmla="*/ 264533 w 452943"/>
                <a:gd name="connsiteY2" fmla="*/ 730143 h 825826"/>
                <a:gd name="connsiteX3" fmla="*/ 365752 w 452943"/>
                <a:gd name="connsiteY3" fmla="*/ 769722 h 825826"/>
                <a:gd name="connsiteX4" fmla="*/ 429901 w 452943"/>
                <a:gd name="connsiteY4" fmla="*/ 809228 h 825826"/>
                <a:gd name="connsiteX5" fmla="*/ 452943 w 452943"/>
                <a:gd name="connsiteY5" fmla="*/ 823383 h 825826"/>
                <a:gd name="connsiteX6" fmla="*/ 433486 w 452943"/>
                <a:gd name="connsiteY6" fmla="*/ 565856 h 825826"/>
                <a:gd name="connsiteX7" fmla="*/ 363037 w 452943"/>
                <a:gd name="connsiteY7" fmla="*/ 322683 h 825826"/>
                <a:gd name="connsiteX8" fmla="*/ 282876 w 452943"/>
                <a:gd name="connsiteY8" fmla="*/ 156152 h 825826"/>
                <a:gd name="connsiteX9" fmla="*/ 257815 w 452943"/>
                <a:gd name="connsiteY9" fmla="*/ 113161 h 825826"/>
                <a:gd name="connsiteX10" fmla="*/ 152281 w 452943"/>
                <a:gd name="connsiteY10" fmla="*/ 0 h 825826"/>
                <a:gd name="connsiteX11" fmla="*/ 162966 w 452943"/>
                <a:gd name="connsiteY11" fmla="*/ 98485 h 825826"/>
                <a:gd name="connsiteX12" fmla="*/ 145319 w 452943"/>
                <a:gd name="connsiteY12" fmla="*/ 412371 h 825826"/>
                <a:gd name="connsiteX13" fmla="*/ 124505 w 452943"/>
                <a:gd name="connsiteY13" fmla="*/ 503591 h 825826"/>
                <a:gd name="connsiteX14" fmla="*/ 0 w 452943"/>
                <a:gd name="connsiteY14" fmla="*/ 710305 h 82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2943" h="825826">
                  <a:moveTo>
                    <a:pt x="0" y="710305"/>
                  </a:moveTo>
                  <a:cubicBezTo>
                    <a:pt x="56840" y="710023"/>
                    <a:pt x="96589" y="708590"/>
                    <a:pt x="140724" y="710023"/>
                  </a:cubicBezTo>
                  <a:cubicBezTo>
                    <a:pt x="188132" y="711567"/>
                    <a:pt x="221338" y="720488"/>
                    <a:pt x="264533" y="730143"/>
                  </a:cubicBezTo>
                  <a:cubicBezTo>
                    <a:pt x="299375" y="737923"/>
                    <a:pt x="337454" y="753689"/>
                    <a:pt x="365752" y="769722"/>
                  </a:cubicBezTo>
                  <a:cubicBezTo>
                    <a:pt x="398366" y="788207"/>
                    <a:pt x="399619" y="788520"/>
                    <a:pt x="429901" y="809228"/>
                  </a:cubicBezTo>
                  <a:cubicBezTo>
                    <a:pt x="449010" y="826750"/>
                    <a:pt x="447444" y="828342"/>
                    <a:pt x="452943" y="823383"/>
                  </a:cubicBezTo>
                  <a:cubicBezTo>
                    <a:pt x="452943" y="700908"/>
                    <a:pt x="451690" y="703127"/>
                    <a:pt x="433486" y="565856"/>
                  </a:cubicBezTo>
                  <a:cubicBezTo>
                    <a:pt x="423357" y="489488"/>
                    <a:pt x="392170" y="391959"/>
                    <a:pt x="363037" y="322683"/>
                  </a:cubicBezTo>
                  <a:cubicBezTo>
                    <a:pt x="333938" y="253489"/>
                    <a:pt x="324018" y="228695"/>
                    <a:pt x="282876" y="156152"/>
                  </a:cubicBezTo>
                  <a:cubicBezTo>
                    <a:pt x="274070" y="140581"/>
                    <a:pt x="267735" y="129890"/>
                    <a:pt x="257815" y="113161"/>
                  </a:cubicBezTo>
                  <a:cubicBezTo>
                    <a:pt x="240899" y="84615"/>
                    <a:pt x="186635" y="4104"/>
                    <a:pt x="152281" y="0"/>
                  </a:cubicBezTo>
                  <a:cubicBezTo>
                    <a:pt x="162966" y="60533"/>
                    <a:pt x="161261" y="60106"/>
                    <a:pt x="162966" y="98485"/>
                  </a:cubicBezTo>
                  <a:cubicBezTo>
                    <a:pt x="167178" y="194062"/>
                    <a:pt x="167178" y="327266"/>
                    <a:pt x="145319" y="412371"/>
                  </a:cubicBezTo>
                  <a:cubicBezTo>
                    <a:pt x="136165" y="447895"/>
                    <a:pt x="143579" y="437527"/>
                    <a:pt x="124505" y="503591"/>
                  </a:cubicBezTo>
                  <a:cubicBezTo>
                    <a:pt x="82980" y="647132"/>
                    <a:pt x="24956" y="684975"/>
                    <a:pt x="0" y="710305"/>
                  </a:cubicBezTo>
                  <a:close/>
                </a:path>
              </a:pathLst>
            </a:custGeom>
            <a:solidFill>
              <a:srgbClr val="DC2A1C"/>
            </a:solidFill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6" name="Полилиния 18">
              <a:extLst>
                <a:ext uri="{FF2B5EF4-FFF2-40B4-BE49-F238E27FC236}">
                  <a16:creationId xmlns:a16="http://schemas.microsoft.com/office/drawing/2014/main" id="{24F4DF1D-FEED-E3CC-3652-211DC80FA251}"/>
                </a:ext>
              </a:extLst>
            </p:cNvPr>
            <p:cNvSpPr/>
            <p:nvPr/>
          </p:nvSpPr>
          <p:spPr>
            <a:xfrm>
              <a:off x="10311051" y="721686"/>
              <a:ext cx="302104" cy="34086"/>
            </a:xfrm>
            <a:custGeom>
              <a:avLst/>
              <a:gdLst>
                <a:gd name="connsiteX0" fmla="*/ 0 w 944278"/>
                <a:gd name="connsiteY0" fmla="*/ 102444 h 106541"/>
                <a:gd name="connsiteX1" fmla="*/ 16185 w 944278"/>
                <a:gd name="connsiteY1" fmla="*/ 105567 h 106541"/>
                <a:gd name="connsiteX2" fmla="*/ 74556 w 944278"/>
                <a:gd name="connsiteY2" fmla="*/ 86859 h 106541"/>
                <a:gd name="connsiteX3" fmla="*/ 426038 w 944278"/>
                <a:gd name="connsiteY3" fmla="*/ 58830 h 106541"/>
                <a:gd name="connsiteX4" fmla="*/ 515700 w 944278"/>
                <a:gd name="connsiteY4" fmla="*/ 68297 h 106541"/>
                <a:gd name="connsiteX5" fmla="*/ 612951 w 944278"/>
                <a:gd name="connsiteY5" fmla="*/ 79451 h 106541"/>
                <a:gd name="connsiteX6" fmla="*/ 853119 w 944278"/>
                <a:gd name="connsiteY6" fmla="*/ 65884 h 106541"/>
                <a:gd name="connsiteX7" fmla="*/ 944278 w 944278"/>
                <a:gd name="connsiteY7" fmla="*/ 57 h 106541"/>
                <a:gd name="connsiteX8" fmla="*/ 816537 w 944278"/>
                <a:gd name="connsiteY8" fmla="*/ 46473 h 106541"/>
                <a:gd name="connsiteX9" fmla="*/ 314655 w 944278"/>
                <a:gd name="connsiteY9" fmla="*/ 1 h 106541"/>
                <a:gd name="connsiteX10" fmla="*/ 136304 w 944278"/>
                <a:gd name="connsiteY10" fmla="*/ 30530 h 106541"/>
                <a:gd name="connsiteX11" fmla="*/ 0 w 944278"/>
                <a:gd name="connsiteY11" fmla="*/ 102444 h 10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4278" h="106541">
                  <a:moveTo>
                    <a:pt x="0" y="102444"/>
                  </a:moveTo>
                  <a:cubicBezTo>
                    <a:pt x="4246" y="105261"/>
                    <a:pt x="-5743" y="108081"/>
                    <a:pt x="16185" y="105567"/>
                  </a:cubicBezTo>
                  <a:lnTo>
                    <a:pt x="74556" y="86859"/>
                  </a:lnTo>
                  <a:cubicBezTo>
                    <a:pt x="158650" y="55985"/>
                    <a:pt x="329065" y="47524"/>
                    <a:pt x="426038" y="58830"/>
                  </a:cubicBezTo>
                  <a:cubicBezTo>
                    <a:pt x="456145" y="62336"/>
                    <a:pt x="487541" y="64941"/>
                    <a:pt x="515700" y="68297"/>
                  </a:cubicBezTo>
                  <a:cubicBezTo>
                    <a:pt x="546748" y="72001"/>
                    <a:pt x="581068" y="75086"/>
                    <a:pt x="612951" y="79451"/>
                  </a:cubicBezTo>
                  <a:cubicBezTo>
                    <a:pt x="693251" y="90438"/>
                    <a:pt x="771427" y="86702"/>
                    <a:pt x="853119" y="65884"/>
                  </a:cubicBezTo>
                  <a:cubicBezTo>
                    <a:pt x="868260" y="62030"/>
                    <a:pt x="938536" y="30499"/>
                    <a:pt x="944278" y="57"/>
                  </a:cubicBezTo>
                  <a:cubicBezTo>
                    <a:pt x="919948" y="4446"/>
                    <a:pt x="868539" y="44313"/>
                    <a:pt x="816537" y="46473"/>
                  </a:cubicBezTo>
                  <a:cubicBezTo>
                    <a:pt x="703971" y="51151"/>
                    <a:pt x="467075" y="-281"/>
                    <a:pt x="314655" y="1"/>
                  </a:cubicBezTo>
                  <a:cubicBezTo>
                    <a:pt x="266378" y="92"/>
                    <a:pt x="177446" y="16027"/>
                    <a:pt x="136304" y="30530"/>
                  </a:cubicBezTo>
                  <a:cubicBezTo>
                    <a:pt x="105813" y="41267"/>
                    <a:pt x="14236" y="78428"/>
                    <a:pt x="0" y="102444"/>
                  </a:cubicBezTo>
                  <a:close/>
                </a:path>
              </a:pathLst>
            </a:custGeom>
            <a:solidFill>
              <a:srgbClr val="DC2A1C"/>
            </a:solidFill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7" name="Полилиния 19">
              <a:extLst>
                <a:ext uri="{FF2B5EF4-FFF2-40B4-BE49-F238E27FC236}">
                  <a16:creationId xmlns:a16="http://schemas.microsoft.com/office/drawing/2014/main" id="{5C07CAA3-207A-35CB-2CD3-197625B9889C}"/>
                </a:ext>
              </a:extLst>
            </p:cNvPr>
            <p:cNvSpPr/>
            <p:nvPr/>
          </p:nvSpPr>
          <p:spPr>
            <a:xfrm>
              <a:off x="10308234" y="501973"/>
              <a:ext cx="292761" cy="286921"/>
            </a:xfrm>
            <a:custGeom>
              <a:avLst/>
              <a:gdLst>
                <a:gd name="connsiteX0" fmla="*/ 310861 w 915075"/>
                <a:gd name="connsiteY0" fmla="*/ 6455 h 896822"/>
                <a:gd name="connsiteX1" fmla="*/ 0 w 915075"/>
                <a:gd name="connsiteY1" fmla="*/ 439642 h 896822"/>
                <a:gd name="connsiteX2" fmla="*/ 82005 w 915075"/>
                <a:gd name="connsiteY2" fmla="*/ 700890 h 896822"/>
                <a:gd name="connsiteX3" fmla="*/ 583504 w 915075"/>
                <a:gd name="connsiteY3" fmla="*/ 0 h 896822"/>
                <a:gd name="connsiteX4" fmla="*/ 915076 w 915075"/>
                <a:gd name="connsiteY4" fmla="*/ 439642 h 896822"/>
                <a:gd name="connsiteX5" fmla="*/ 833070 w 915075"/>
                <a:gd name="connsiteY5" fmla="*/ 700890 h 896822"/>
                <a:gd name="connsiteX6" fmla="*/ 730146 w 915075"/>
                <a:gd name="connsiteY6" fmla="*/ 806849 h 896822"/>
                <a:gd name="connsiteX7" fmla="*/ 457538 w 915075"/>
                <a:gd name="connsiteY7" fmla="*/ 896823 h 896822"/>
                <a:gd name="connsiteX8" fmla="*/ 162618 w 915075"/>
                <a:gd name="connsiteY8" fmla="*/ 789181 h 89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075" h="896822">
                  <a:moveTo>
                    <a:pt x="310861" y="6455"/>
                  </a:moveTo>
                  <a:cubicBezTo>
                    <a:pt x="130109" y="67538"/>
                    <a:pt x="0" y="238405"/>
                    <a:pt x="0" y="439642"/>
                  </a:cubicBezTo>
                  <a:cubicBezTo>
                    <a:pt x="0" y="536777"/>
                    <a:pt x="30317" y="626838"/>
                    <a:pt x="82005" y="700890"/>
                  </a:cubicBezTo>
                  <a:moveTo>
                    <a:pt x="583504" y="0"/>
                  </a:moveTo>
                  <a:cubicBezTo>
                    <a:pt x="774943" y="54656"/>
                    <a:pt x="915076" y="230796"/>
                    <a:pt x="915076" y="439642"/>
                  </a:cubicBezTo>
                  <a:cubicBezTo>
                    <a:pt x="915076" y="536777"/>
                    <a:pt x="884759" y="626838"/>
                    <a:pt x="833070" y="700890"/>
                  </a:cubicBezTo>
                  <a:moveTo>
                    <a:pt x="730146" y="806849"/>
                  </a:moveTo>
                  <a:cubicBezTo>
                    <a:pt x="654023" y="863379"/>
                    <a:pt x="559697" y="896823"/>
                    <a:pt x="457538" y="896823"/>
                  </a:cubicBezTo>
                  <a:cubicBezTo>
                    <a:pt x="345181" y="896823"/>
                    <a:pt x="242257" y="856343"/>
                    <a:pt x="162618" y="789181"/>
                  </a:cubicBezTo>
                </a:path>
              </a:pathLst>
            </a:custGeom>
            <a:noFill/>
            <a:ln w="25508" cap="rnd">
              <a:solidFill>
                <a:srgbClr val="DC2A1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3054581-9FE7-3B33-96BE-A52585E03C75}"/>
              </a:ext>
            </a:extLst>
          </p:cNvPr>
          <p:cNvSpPr txBox="1"/>
          <p:nvPr/>
        </p:nvSpPr>
        <p:spPr>
          <a:xfrm>
            <a:off x="3687189" y="111610"/>
            <a:ext cx="6249377" cy="1446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0"/>
              </a:rPr>
              <a:t>Подключение к любому эндоскопу </a:t>
            </a:r>
            <a:b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0"/>
              </a:rPr>
            </a:b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0"/>
              </a:rPr>
              <a:t>(травматология, гинекология, ЛОР и другие)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0"/>
              </a:rPr>
              <a:t>Подключение к любому медицинскому монитору: </a:t>
            </a:r>
            <a:b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0"/>
              </a:rPr>
            </a:b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0"/>
              </a:rPr>
              <a:t>д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0"/>
              </a:rPr>
              <a:t>емонстрируйте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0"/>
              </a:rPr>
              <a:t>/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0"/>
              </a:rPr>
              <a:t>записывайте </a:t>
            </a:r>
            <a:b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0"/>
              </a:rPr>
            </a:b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0"/>
              </a:rPr>
              <a:t>изображение в </a:t>
            </a:r>
            <a:r>
              <a:rPr lang="en-GB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0"/>
              </a:rPr>
              <a:t>HD-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itchFamily="2" charset="0"/>
              </a:rPr>
              <a:t>качестве для себя, коллег или студентов.</a:t>
            </a:r>
          </a:p>
        </p:txBody>
      </p:sp>
    </p:spTree>
    <p:extLst>
      <p:ext uri="{BB962C8B-B14F-4D97-AF65-F5344CB8AC3E}">
        <p14:creationId xmlns:p14="http://schemas.microsoft.com/office/powerpoint/2010/main" val="483295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holding a tool to a child's eye&#10;&#10;AI-generated content may be incorrect.">
            <a:extLst>
              <a:ext uri="{FF2B5EF4-FFF2-40B4-BE49-F238E27FC236}">
                <a16:creationId xmlns:a16="http://schemas.microsoft.com/office/drawing/2014/main" id="{EBACFA61-A944-0B42-BDF2-89B56B996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13" name="Рисунок 51">
            <a:extLst>
              <a:ext uri="{FF2B5EF4-FFF2-40B4-BE49-F238E27FC236}">
                <a16:creationId xmlns:a16="http://schemas.microsoft.com/office/drawing/2014/main" id="{437167FC-0256-894D-FA44-113FA465D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20576" y="-701803"/>
            <a:ext cx="6996349" cy="6996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98B00-5F48-F04E-9C0E-E7E9575B1FC1}"/>
              </a:ext>
            </a:extLst>
          </p:cNvPr>
          <p:cNvSpPr txBox="1"/>
          <p:nvPr/>
        </p:nvSpPr>
        <p:spPr>
          <a:xfrm>
            <a:off x="558579" y="1517561"/>
            <a:ext cx="6126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Montserrat" pitchFamily="2" charset="0"/>
              </a:rPr>
              <a:t>Максимальный комфорт для маленького пациента = Качественный осмотр для врача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839DE-BBC7-91B9-C712-C6D322114943}"/>
              </a:ext>
            </a:extLst>
          </p:cNvPr>
          <p:cNvSpPr txBox="1"/>
          <p:nvPr/>
        </p:nvSpPr>
        <p:spPr>
          <a:xfrm>
            <a:off x="558579" y="563454"/>
            <a:ext cx="60946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  <a:t>Ключевое преимущество </a:t>
            </a:r>
            <a:br>
              <a:rPr lang="ru-RU" sz="2800" b="1" dirty="0"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  <a:t>для работы с детьми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4FD20-F207-C5EE-2319-6274DA402AF1}"/>
              </a:ext>
            </a:extLst>
          </p:cNvPr>
          <p:cNvSpPr txBox="1"/>
          <p:nvPr/>
        </p:nvSpPr>
        <p:spPr>
          <a:xfrm>
            <a:off x="558579" y="3290702"/>
            <a:ext cx="61264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tserrat" pitchFamily="2" charset="0"/>
              </a:rPr>
              <a:t>Отсутствие проводов снижает тревожность 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и превращает осмотр в игру («</a:t>
            </a:r>
            <a:r>
              <a:rPr lang="en-US" dirty="0" err="1">
                <a:latin typeface="Montserrat" pitchFamily="2" charset="0"/>
              </a:rPr>
              <a:t>П</a:t>
            </a:r>
            <a:r>
              <a:rPr lang="ru-RU" dirty="0">
                <a:latin typeface="Montserrat" pitchFamily="2" charset="0"/>
              </a:rPr>
              <a:t>осмотрим мультик про твой носик?»).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tserrat" pitchFamily="2" charset="0"/>
              </a:rPr>
              <a:t>Врач может находиться рядом с ребенком, 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а не возле пугающего оборудования, устанавливая контакт и доверие.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tserrat" pitchFamily="2" charset="0"/>
              </a:rPr>
              <a:t>Возможность быстро провести осмотр 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в любой палате или даже в процедурном кабинете.</a:t>
            </a:r>
          </a:p>
          <a:p>
            <a:br>
              <a:rPr lang="ru-RU" dirty="0">
                <a:latin typeface="Montserrat" pitchFamily="2" charset="0"/>
              </a:rPr>
            </a:br>
            <a:endParaRPr lang="ru-RU" dirty="0">
              <a:latin typeface="Montserrat" pitchFamily="2" charset="0"/>
            </a:endParaRPr>
          </a:p>
        </p:txBody>
      </p:sp>
      <p:grpSp>
        <p:nvGrpSpPr>
          <p:cNvPr id="9" name="Группа 20">
            <a:extLst>
              <a:ext uri="{FF2B5EF4-FFF2-40B4-BE49-F238E27FC236}">
                <a16:creationId xmlns:a16="http://schemas.microsoft.com/office/drawing/2014/main" id="{54678FFD-EBB4-198F-EEEB-038DBDFD6268}"/>
              </a:ext>
            </a:extLst>
          </p:cNvPr>
          <p:cNvGrpSpPr/>
          <p:nvPr/>
        </p:nvGrpSpPr>
        <p:grpSpPr>
          <a:xfrm>
            <a:off x="11045658" y="201994"/>
            <a:ext cx="759159" cy="837437"/>
            <a:chOff x="10308234" y="452532"/>
            <a:chExt cx="304921" cy="336362"/>
          </a:xfrm>
        </p:grpSpPr>
        <p:sp>
          <p:nvSpPr>
            <p:cNvPr id="10" name="Полилиния 17">
              <a:extLst>
                <a:ext uri="{FF2B5EF4-FFF2-40B4-BE49-F238E27FC236}">
                  <a16:creationId xmlns:a16="http://schemas.microsoft.com/office/drawing/2014/main" id="{130F6093-0A34-1440-F5E7-00D017A616A4}"/>
                </a:ext>
              </a:extLst>
            </p:cNvPr>
            <p:cNvSpPr/>
            <p:nvPr/>
          </p:nvSpPr>
          <p:spPr>
            <a:xfrm>
              <a:off x="10372165" y="452532"/>
              <a:ext cx="144911" cy="264208"/>
            </a:xfrm>
            <a:custGeom>
              <a:avLst/>
              <a:gdLst>
                <a:gd name="connsiteX0" fmla="*/ 0 w 452943"/>
                <a:gd name="connsiteY0" fmla="*/ 710305 h 825826"/>
                <a:gd name="connsiteX1" fmla="*/ 140724 w 452943"/>
                <a:gd name="connsiteY1" fmla="*/ 710023 h 825826"/>
                <a:gd name="connsiteX2" fmla="*/ 264533 w 452943"/>
                <a:gd name="connsiteY2" fmla="*/ 730143 h 825826"/>
                <a:gd name="connsiteX3" fmla="*/ 365752 w 452943"/>
                <a:gd name="connsiteY3" fmla="*/ 769722 h 825826"/>
                <a:gd name="connsiteX4" fmla="*/ 429901 w 452943"/>
                <a:gd name="connsiteY4" fmla="*/ 809228 h 825826"/>
                <a:gd name="connsiteX5" fmla="*/ 452943 w 452943"/>
                <a:gd name="connsiteY5" fmla="*/ 823383 h 825826"/>
                <a:gd name="connsiteX6" fmla="*/ 433486 w 452943"/>
                <a:gd name="connsiteY6" fmla="*/ 565856 h 825826"/>
                <a:gd name="connsiteX7" fmla="*/ 363037 w 452943"/>
                <a:gd name="connsiteY7" fmla="*/ 322683 h 825826"/>
                <a:gd name="connsiteX8" fmla="*/ 282876 w 452943"/>
                <a:gd name="connsiteY8" fmla="*/ 156152 h 825826"/>
                <a:gd name="connsiteX9" fmla="*/ 257815 w 452943"/>
                <a:gd name="connsiteY9" fmla="*/ 113161 h 825826"/>
                <a:gd name="connsiteX10" fmla="*/ 152281 w 452943"/>
                <a:gd name="connsiteY10" fmla="*/ 0 h 825826"/>
                <a:gd name="connsiteX11" fmla="*/ 162966 w 452943"/>
                <a:gd name="connsiteY11" fmla="*/ 98485 h 825826"/>
                <a:gd name="connsiteX12" fmla="*/ 145319 w 452943"/>
                <a:gd name="connsiteY12" fmla="*/ 412371 h 825826"/>
                <a:gd name="connsiteX13" fmla="*/ 124505 w 452943"/>
                <a:gd name="connsiteY13" fmla="*/ 503591 h 825826"/>
                <a:gd name="connsiteX14" fmla="*/ 0 w 452943"/>
                <a:gd name="connsiteY14" fmla="*/ 710305 h 82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2943" h="825826">
                  <a:moveTo>
                    <a:pt x="0" y="710305"/>
                  </a:moveTo>
                  <a:cubicBezTo>
                    <a:pt x="56840" y="710023"/>
                    <a:pt x="96589" y="708590"/>
                    <a:pt x="140724" y="710023"/>
                  </a:cubicBezTo>
                  <a:cubicBezTo>
                    <a:pt x="188132" y="711567"/>
                    <a:pt x="221338" y="720488"/>
                    <a:pt x="264533" y="730143"/>
                  </a:cubicBezTo>
                  <a:cubicBezTo>
                    <a:pt x="299375" y="737923"/>
                    <a:pt x="337454" y="753689"/>
                    <a:pt x="365752" y="769722"/>
                  </a:cubicBezTo>
                  <a:cubicBezTo>
                    <a:pt x="398366" y="788207"/>
                    <a:pt x="399619" y="788520"/>
                    <a:pt x="429901" y="809228"/>
                  </a:cubicBezTo>
                  <a:cubicBezTo>
                    <a:pt x="449010" y="826750"/>
                    <a:pt x="447444" y="828342"/>
                    <a:pt x="452943" y="823383"/>
                  </a:cubicBezTo>
                  <a:cubicBezTo>
                    <a:pt x="452943" y="700908"/>
                    <a:pt x="451690" y="703127"/>
                    <a:pt x="433486" y="565856"/>
                  </a:cubicBezTo>
                  <a:cubicBezTo>
                    <a:pt x="423357" y="489488"/>
                    <a:pt x="392170" y="391959"/>
                    <a:pt x="363037" y="322683"/>
                  </a:cubicBezTo>
                  <a:cubicBezTo>
                    <a:pt x="333938" y="253489"/>
                    <a:pt x="324018" y="228695"/>
                    <a:pt x="282876" y="156152"/>
                  </a:cubicBezTo>
                  <a:cubicBezTo>
                    <a:pt x="274070" y="140581"/>
                    <a:pt x="267735" y="129890"/>
                    <a:pt x="257815" y="113161"/>
                  </a:cubicBezTo>
                  <a:cubicBezTo>
                    <a:pt x="240899" y="84615"/>
                    <a:pt x="186635" y="4104"/>
                    <a:pt x="152281" y="0"/>
                  </a:cubicBezTo>
                  <a:cubicBezTo>
                    <a:pt x="162966" y="60533"/>
                    <a:pt x="161261" y="60106"/>
                    <a:pt x="162966" y="98485"/>
                  </a:cubicBezTo>
                  <a:cubicBezTo>
                    <a:pt x="167178" y="194062"/>
                    <a:pt x="167178" y="327266"/>
                    <a:pt x="145319" y="412371"/>
                  </a:cubicBezTo>
                  <a:cubicBezTo>
                    <a:pt x="136165" y="447895"/>
                    <a:pt x="143579" y="437527"/>
                    <a:pt x="124505" y="503591"/>
                  </a:cubicBezTo>
                  <a:cubicBezTo>
                    <a:pt x="82980" y="647132"/>
                    <a:pt x="24956" y="684975"/>
                    <a:pt x="0" y="710305"/>
                  </a:cubicBezTo>
                  <a:close/>
                </a:path>
              </a:pathLst>
            </a:custGeom>
            <a:solidFill>
              <a:srgbClr val="DC2A1C"/>
            </a:solidFill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1" name="Полилиния 18">
              <a:extLst>
                <a:ext uri="{FF2B5EF4-FFF2-40B4-BE49-F238E27FC236}">
                  <a16:creationId xmlns:a16="http://schemas.microsoft.com/office/drawing/2014/main" id="{86871B87-CC41-E123-9D1A-4F4BB2CD3CE9}"/>
                </a:ext>
              </a:extLst>
            </p:cNvPr>
            <p:cNvSpPr/>
            <p:nvPr/>
          </p:nvSpPr>
          <p:spPr>
            <a:xfrm>
              <a:off x="10311051" y="721686"/>
              <a:ext cx="302104" cy="34086"/>
            </a:xfrm>
            <a:custGeom>
              <a:avLst/>
              <a:gdLst>
                <a:gd name="connsiteX0" fmla="*/ 0 w 944278"/>
                <a:gd name="connsiteY0" fmla="*/ 102444 h 106541"/>
                <a:gd name="connsiteX1" fmla="*/ 16185 w 944278"/>
                <a:gd name="connsiteY1" fmla="*/ 105567 h 106541"/>
                <a:gd name="connsiteX2" fmla="*/ 74556 w 944278"/>
                <a:gd name="connsiteY2" fmla="*/ 86859 h 106541"/>
                <a:gd name="connsiteX3" fmla="*/ 426038 w 944278"/>
                <a:gd name="connsiteY3" fmla="*/ 58830 h 106541"/>
                <a:gd name="connsiteX4" fmla="*/ 515700 w 944278"/>
                <a:gd name="connsiteY4" fmla="*/ 68297 h 106541"/>
                <a:gd name="connsiteX5" fmla="*/ 612951 w 944278"/>
                <a:gd name="connsiteY5" fmla="*/ 79451 h 106541"/>
                <a:gd name="connsiteX6" fmla="*/ 853119 w 944278"/>
                <a:gd name="connsiteY6" fmla="*/ 65884 h 106541"/>
                <a:gd name="connsiteX7" fmla="*/ 944278 w 944278"/>
                <a:gd name="connsiteY7" fmla="*/ 57 h 106541"/>
                <a:gd name="connsiteX8" fmla="*/ 816537 w 944278"/>
                <a:gd name="connsiteY8" fmla="*/ 46473 h 106541"/>
                <a:gd name="connsiteX9" fmla="*/ 314655 w 944278"/>
                <a:gd name="connsiteY9" fmla="*/ 1 h 106541"/>
                <a:gd name="connsiteX10" fmla="*/ 136304 w 944278"/>
                <a:gd name="connsiteY10" fmla="*/ 30530 h 106541"/>
                <a:gd name="connsiteX11" fmla="*/ 0 w 944278"/>
                <a:gd name="connsiteY11" fmla="*/ 102444 h 10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4278" h="106541">
                  <a:moveTo>
                    <a:pt x="0" y="102444"/>
                  </a:moveTo>
                  <a:cubicBezTo>
                    <a:pt x="4246" y="105261"/>
                    <a:pt x="-5743" y="108081"/>
                    <a:pt x="16185" y="105567"/>
                  </a:cubicBezTo>
                  <a:lnTo>
                    <a:pt x="74556" y="86859"/>
                  </a:lnTo>
                  <a:cubicBezTo>
                    <a:pt x="158650" y="55985"/>
                    <a:pt x="329065" y="47524"/>
                    <a:pt x="426038" y="58830"/>
                  </a:cubicBezTo>
                  <a:cubicBezTo>
                    <a:pt x="456145" y="62336"/>
                    <a:pt x="487541" y="64941"/>
                    <a:pt x="515700" y="68297"/>
                  </a:cubicBezTo>
                  <a:cubicBezTo>
                    <a:pt x="546748" y="72001"/>
                    <a:pt x="581068" y="75086"/>
                    <a:pt x="612951" y="79451"/>
                  </a:cubicBezTo>
                  <a:cubicBezTo>
                    <a:pt x="693251" y="90438"/>
                    <a:pt x="771427" y="86702"/>
                    <a:pt x="853119" y="65884"/>
                  </a:cubicBezTo>
                  <a:cubicBezTo>
                    <a:pt x="868260" y="62030"/>
                    <a:pt x="938536" y="30499"/>
                    <a:pt x="944278" y="57"/>
                  </a:cubicBezTo>
                  <a:cubicBezTo>
                    <a:pt x="919948" y="4446"/>
                    <a:pt x="868539" y="44313"/>
                    <a:pt x="816537" y="46473"/>
                  </a:cubicBezTo>
                  <a:cubicBezTo>
                    <a:pt x="703971" y="51151"/>
                    <a:pt x="467075" y="-281"/>
                    <a:pt x="314655" y="1"/>
                  </a:cubicBezTo>
                  <a:cubicBezTo>
                    <a:pt x="266378" y="92"/>
                    <a:pt x="177446" y="16027"/>
                    <a:pt x="136304" y="30530"/>
                  </a:cubicBezTo>
                  <a:cubicBezTo>
                    <a:pt x="105813" y="41267"/>
                    <a:pt x="14236" y="78428"/>
                    <a:pt x="0" y="102444"/>
                  </a:cubicBezTo>
                  <a:close/>
                </a:path>
              </a:pathLst>
            </a:custGeom>
            <a:solidFill>
              <a:srgbClr val="DC2A1C"/>
            </a:solidFill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2" name="Полилиния 19">
              <a:extLst>
                <a:ext uri="{FF2B5EF4-FFF2-40B4-BE49-F238E27FC236}">
                  <a16:creationId xmlns:a16="http://schemas.microsoft.com/office/drawing/2014/main" id="{5998B5DA-5659-69C9-77C9-9859E9A3E2C5}"/>
                </a:ext>
              </a:extLst>
            </p:cNvPr>
            <p:cNvSpPr/>
            <p:nvPr/>
          </p:nvSpPr>
          <p:spPr>
            <a:xfrm>
              <a:off x="10308234" y="501973"/>
              <a:ext cx="292761" cy="286921"/>
            </a:xfrm>
            <a:custGeom>
              <a:avLst/>
              <a:gdLst>
                <a:gd name="connsiteX0" fmla="*/ 310861 w 915075"/>
                <a:gd name="connsiteY0" fmla="*/ 6455 h 896822"/>
                <a:gd name="connsiteX1" fmla="*/ 0 w 915075"/>
                <a:gd name="connsiteY1" fmla="*/ 439642 h 896822"/>
                <a:gd name="connsiteX2" fmla="*/ 82005 w 915075"/>
                <a:gd name="connsiteY2" fmla="*/ 700890 h 896822"/>
                <a:gd name="connsiteX3" fmla="*/ 583504 w 915075"/>
                <a:gd name="connsiteY3" fmla="*/ 0 h 896822"/>
                <a:gd name="connsiteX4" fmla="*/ 915076 w 915075"/>
                <a:gd name="connsiteY4" fmla="*/ 439642 h 896822"/>
                <a:gd name="connsiteX5" fmla="*/ 833070 w 915075"/>
                <a:gd name="connsiteY5" fmla="*/ 700890 h 896822"/>
                <a:gd name="connsiteX6" fmla="*/ 730146 w 915075"/>
                <a:gd name="connsiteY6" fmla="*/ 806849 h 896822"/>
                <a:gd name="connsiteX7" fmla="*/ 457538 w 915075"/>
                <a:gd name="connsiteY7" fmla="*/ 896823 h 896822"/>
                <a:gd name="connsiteX8" fmla="*/ 162618 w 915075"/>
                <a:gd name="connsiteY8" fmla="*/ 789181 h 89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075" h="896822">
                  <a:moveTo>
                    <a:pt x="310861" y="6455"/>
                  </a:moveTo>
                  <a:cubicBezTo>
                    <a:pt x="130109" y="67538"/>
                    <a:pt x="0" y="238405"/>
                    <a:pt x="0" y="439642"/>
                  </a:cubicBezTo>
                  <a:cubicBezTo>
                    <a:pt x="0" y="536777"/>
                    <a:pt x="30317" y="626838"/>
                    <a:pt x="82005" y="700890"/>
                  </a:cubicBezTo>
                  <a:moveTo>
                    <a:pt x="583504" y="0"/>
                  </a:moveTo>
                  <a:cubicBezTo>
                    <a:pt x="774943" y="54656"/>
                    <a:pt x="915076" y="230796"/>
                    <a:pt x="915076" y="439642"/>
                  </a:cubicBezTo>
                  <a:cubicBezTo>
                    <a:pt x="915076" y="536777"/>
                    <a:pt x="884759" y="626838"/>
                    <a:pt x="833070" y="700890"/>
                  </a:cubicBezTo>
                  <a:moveTo>
                    <a:pt x="730146" y="806849"/>
                  </a:moveTo>
                  <a:cubicBezTo>
                    <a:pt x="654023" y="863379"/>
                    <a:pt x="559697" y="896823"/>
                    <a:pt x="457538" y="896823"/>
                  </a:cubicBezTo>
                  <a:cubicBezTo>
                    <a:pt x="345181" y="896823"/>
                    <a:pt x="242257" y="856343"/>
                    <a:pt x="162618" y="789181"/>
                  </a:cubicBezTo>
                </a:path>
              </a:pathLst>
            </a:custGeom>
            <a:noFill/>
            <a:ln w="25508" cap="rnd">
              <a:solidFill>
                <a:srgbClr val="DC2A1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262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4FA08-A79F-BBD3-2AEE-0F30E8278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E90060-3548-DA3A-4A05-36F7DD4DB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965" y="0"/>
            <a:ext cx="3672035" cy="6858000"/>
          </a:xfrm>
          <a:prstGeom prst="rect">
            <a:avLst/>
          </a:prstGeom>
        </p:spPr>
      </p:pic>
      <p:pic>
        <p:nvPicPr>
          <p:cNvPr id="13" name="Рисунок 51">
            <a:extLst>
              <a:ext uri="{FF2B5EF4-FFF2-40B4-BE49-F238E27FC236}">
                <a16:creationId xmlns:a16="http://schemas.microsoft.com/office/drawing/2014/main" id="{CF927A1B-D003-8EF7-40E8-B2EF587C1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31412" y="-701803"/>
            <a:ext cx="6996349" cy="6996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851AF7-3D1D-A288-C9DF-D74E0BD9CBDF}"/>
              </a:ext>
            </a:extLst>
          </p:cNvPr>
          <p:cNvSpPr txBox="1"/>
          <p:nvPr/>
        </p:nvSpPr>
        <p:spPr>
          <a:xfrm>
            <a:off x="558579" y="1086674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Montserrat" pitchFamily="2" charset="0"/>
              </a:rPr>
              <a:t>Записывайте, храните, анализируйте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CDBC75-62AC-E59E-9260-C9A02DE54829}"/>
              </a:ext>
            </a:extLst>
          </p:cNvPr>
          <p:cNvSpPr txBox="1"/>
          <p:nvPr/>
        </p:nvSpPr>
        <p:spPr>
          <a:xfrm>
            <a:off x="558579" y="563454"/>
            <a:ext cx="6094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  <a:t>Документирование и анализ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91DE33-F608-E322-4105-7A93CC46EF2F}"/>
              </a:ext>
            </a:extLst>
          </p:cNvPr>
          <p:cNvSpPr txBox="1"/>
          <p:nvPr/>
        </p:nvSpPr>
        <p:spPr>
          <a:xfrm>
            <a:off x="558579" y="3290702"/>
            <a:ext cx="61264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tserrat" pitchFamily="2" charset="0"/>
              </a:rPr>
              <a:t>Функция записи фото и видео в высоком качестве.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tserrat" pitchFamily="2" charset="0"/>
              </a:rPr>
              <a:t>Создание электронной базы данных пациентов для отслеживания динамики лечения.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tserrat" pitchFamily="2" charset="0"/>
              </a:rPr>
              <a:t>Материал для консилиумов, научной работы 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и обучения.</a:t>
            </a:r>
            <a:br>
              <a:rPr lang="ru-RU" dirty="0">
                <a:latin typeface="Montserrat" pitchFamily="2" charset="0"/>
              </a:rPr>
            </a:br>
            <a:endParaRPr lang="ru-RU" dirty="0">
              <a:latin typeface="Montserrat" pitchFamily="2" charset="0"/>
            </a:endParaRPr>
          </a:p>
        </p:txBody>
      </p:sp>
      <p:grpSp>
        <p:nvGrpSpPr>
          <p:cNvPr id="9" name="Группа 20">
            <a:extLst>
              <a:ext uri="{FF2B5EF4-FFF2-40B4-BE49-F238E27FC236}">
                <a16:creationId xmlns:a16="http://schemas.microsoft.com/office/drawing/2014/main" id="{989CE363-5DC0-97FA-F7E3-1965FF1187C0}"/>
              </a:ext>
            </a:extLst>
          </p:cNvPr>
          <p:cNvGrpSpPr/>
          <p:nvPr/>
        </p:nvGrpSpPr>
        <p:grpSpPr>
          <a:xfrm>
            <a:off x="11045658" y="201994"/>
            <a:ext cx="759159" cy="837437"/>
            <a:chOff x="10308234" y="452532"/>
            <a:chExt cx="304921" cy="336362"/>
          </a:xfrm>
        </p:grpSpPr>
        <p:sp>
          <p:nvSpPr>
            <p:cNvPr id="10" name="Полилиния 17">
              <a:extLst>
                <a:ext uri="{FF2B5EF4-FFF2-40B4-BE49-F238E27FC236}">
                  <a16:creationId xmlns:a16="http://schemas.microsoft.com/office/drawing/2014/main" id="{0495063A-04C3-FA2C-948A-F8AB22CD7CC4}"/>
                </a:ext>
              </a:extLst>
            </p:cNvPr>
            <p:cNvSpPr/>
            <p:nvPr/>
          </p:nvSpPr>
          <p:spPr>
            <a:xfrm>
              <a:off x="10372165" y="452532"/>
              <a:ext cx="144911" cy="264208"/>
            </a:xfrm>
            <a:custGeom>
              <a:avLst/>
              <a:gdLst>
                <a:gd name="connsiteX0" fmla="*/ 0 w 452943"/>
                <a:gd name="connsiteY0" fmla="*/ 710305 h 825826"/>
                <a:gd name="connsiteX1" fmla="*/ 140724 w 452943"/>
                <a:gd name="connsiteY1" fmla="*/ 710023 h 825826"/>
                <a:gd name="connsiteX2" fmla="*/ 264533 w 452943"/>
                <a:gd name="connsiteY2" fmla="*/ 730143 h 825826"/>
                <a:gd name="connsiteX3" fmla="*/ 365752 w 452943"/>
                <a:gd name="connsiteY3" fmla="*/ 769722 h 825826"/>
                <a:gd name="connsiteX4" fmla="*/ 429901 w 452943"/>
                <a:gd name="connsiteY4" fmla="*/ 809228 h 825826"/>
                <a:gd name="connsiteX5" fmla="*/ 452943 w 452943"/>
                <a:gd name="connsiteY5" fmla="*/ 823383 h 825826"/>
                <a:gd name="connsiteX6" fmla="*/ 433486 w 452943"/>
                <a:gd name="connsiteY6" fmla="*/ 565856 h 825826"/>
                <a:gd name="connsiteX7" fmla="*/ 363037 w 452943"/>
                <a:gd name="connsiteY7" fmla="*/ 322683 h 825826"/>
                <a:gd name="connsiteX8" fmla="*/ 282876 w 452943"/>
                <a:gd name="connsiteY8" fmla="*/ 156152 h 825826"/>
                <a:gd name="connsiteX9" fmla="*/ 257815 w 452943"/>
                <a:gd name="connsiteY9" fmla="*/ 113161 h 825826"/>
                <a:gd name="connsiteX10" fmla="*/ 152281 w 452943"/>
                <a:gd name="connsiteY10" fmla="*/ 0 h 825826"/>
                <a:gd name="connsiteX11" fmla="*/ 162966 w 452943"/>
                <a:gd name="connsiteY11" fmla="*/ 98485 h 825826"/>
                <a:gd name="connsiteX12" fmla="*/ 145319 w 452943"/>
                <a:gd name="connsiteY12" fmla="*/ 412371 h 825826"/>
                <a:gd name="connsiteX13" fmla="*/ 124505 w 452943"/>
                <a:gd name="connsiteY13" fmla="*/ 503591 h 825826"/>
                <a:gd name="connsiteX14" fmla="*/ 0 w 452943"/>
                <a:gd name="connsiteY14" fmla="*/ 710305 h 82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2943" h="825826">
                  <a:moveTo>
                    <a:pt x="0" y="710305"/>
                  </a:moveTo>
                  <a:cubicBezTo>
                    <a:pt x="56840" y="710023"/>
                    <a:pt x="96589" y="708590"/>
                    <a:pt x="140724" y="710023"/>
                  </a:cubicBezTo>
                  <a:cubicBezTo>
                    <a:pt x="188132" y="711567"/>
                    <a:pt x="221338" y="720488"/>
                    <a:pt x="264533" y="730143"/>
                  </a:cubicBezTo>
                  <a:cubicBezTo>
                    <a:pt x="299375" y="737923"/>
                    <a:pt x="337454" y="753689"/>
                    <a:pt x="365752" y="769722"/>
                  </a:cubicBezTo>
                  <a:cubicBezTo>
                    <a:pt x="398366" y="788207"/>
                    <a:pt x="399619" y="788520"/>
                    <a:pt x="429901" y="809228"/>
                  </a:cubicBezTo>
                  <a:cubicBezTo>
                    <a:pt x="449010" y="826750"/>
                    <a:pt x="447444" y="828342"/>
                    <a:pt x="452943" y="823383"/>
                  </a:cubicBezTo>
                  <a:cubicBezTo>
                    <a:pt x="452943" y="700908"/>
                    <a:pt x="451690" y="703127"/>
                    <a:pt x="433486" y="565856"/>
                  </a:cubicBezTo>
                  <a:cubicBezTo>
                    <a:pt x="423357" y="489488"/>
                    <a:pt x="392170" y="391959"/>
                    <a:pt x="363037" y="322683"/>
                  </a:cubicBezTo>
                  <a:cubicBezTo>
                    <a:pt x="333938" y="253489"/>
                    <a:pt x="324018" y="228695"/>
                    <a:pt x="282876" y="156152"/>
                  </a:cubicBezTo>
                  <a:cubicBezTo>
                    <a:pt x="274070" y="140581"/>
                    <a:pt x="267735" y="129890"/>
                    <a:pt x="257815" y="113161"/>
                  </a:cubicBezTo>
                  <a:cubicBezTo>
                    <a:pt x="240899" y="84615"/>
                    <a:pt x="186635" y="4104"/>
                    <a:pt x="152281" y="0"/>
                  </a:cubicBezTo>
                  <a:cubicBezTo>
                    <a:pt x="162966" y="60533"/>
                    <a:pt x="161261" y="60106"/>
                    <a:pt x="162966" y="98485"/>
                  </a:cubicBezTo>
                  <a:cubicBezTo>
                    <a:pt x="167178" y="194062"/>
                    <a:pt x="167178" y="327266"/>
                    <a:pt x="145319" y="412371"/>
                  </a:cubicBezTo>
                  <a:cubicBezTo>
                    <a:pt x="136165" y="447895"/>
                    <a:pt x="143579" y="437527"/>
                    <a:pt x="124505" y="503591"/>
                  </a:cubicBezTo>
                  <a:cubicBezTo>
                    <a:pt x="82980" y="647132"/>
                    <a:pt x="24956" y="684975"/>
                    <a:pt x="0" y="710305"/>
                  </a:cubicBezTo>
                  <a:close/>
                </a:path>
              </a:pathLst>
            </a:custGeom>
            <a:solidFill>
              <a:srgbClr val="DC2A1C"/>
            </a:solidFill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1" name="Полилиния 18">
              <a:extLst>
                <a:ext uri="{FF2B5EF4-FFF2-40B4-BE49-F238E27FC236}">
                  <a16:creationId xmlns:a16="http://schemas.microsoft.com/office/drawing/2014/main" id="{78B3F0FB-090B-FFAD-0AFB-751795935951}"/>
                </a:ext>
              </a:extLst>
            </p:cNvPr>
            <p:cNvSpPr/>
            <p:nvPr/>
          </p:nvSpPr>
          <p:spPr>
            <a:xfrm>
              <a:off x="10311051" y="721686"/>
              <a:ext cx="302104" cy="34086"/>
            </a:xfrm>
            <a:custGeom>
              <a:avLst/>
              <a:gdLst>
                <a:gd name="connsiteX0" fmla="*/ 0 w 944278"/>
                <a:gd name="connsiteY0" fmla="*/ 102444 h 106541"/>
                <a:gd name="connsiteX1" fmla="*/ 16185 w 944278"/>
                <a:gd name="connsiteY1" fmla="*/ 105567 h 106541"/>
                <a:gd name="connsiteX2" fmla="*/ 74556 w 944278"/>
                <a:gd name="connsiteY2" fmla="*/ 86859 h 106541"/>
                <a:gd name="connsiteX3" fmla="*/ 426038 w 944278"/>
                <a:gd name="connsiteY3" fmla="*/ 58830 h 106541"/>
                <a:gd name="connsiteX4" fmla="*/ 515700 w 944278"/>
                <a:gd name="connsiteY4" fmla="*/ 68297 h 106541"/>
                <a:gd name="connsiteX5" fmla="*/ 612951 w 944278"/>
                <a:gd name="connsiteY5" fmla="*/ 79451 h 106541"/>
                <a:gd name="connsiteX6" fmla="*/ 853119 w 944278"/>
                <a:gd name="connsiteY6" fmla="*/ 65884 h 106541"/>
                <a:gd name="connsiteX7" fmla="*/ 944278 w 944278"/>
                <a:gd name="connsiteY7" fmla="*/ 57 h 106541"/>
                <a:gd name="connsiteX8" fmla="*/ 816537 w 944278"/>
                <a:gd name="connsiteY8" fmla="*/ 46473 h 106541"/>
                <a:gd name="connsiteX9" fmla="*/ 314655 w 944278"/>
                <a:gd name="connsiteY9" fmla="*/ 1 h 106541"/>
                <a:gd name="connsiteX10" fmla="*/ 136304 w 944278"/>
                <a:gd name="connsiteY10" fmla="*/ 30530 h 106541"/>
                <a:gd name="connsiteX11" fmla="*/ 0 w 944278"/>
                <a:gd name="connsiteY11" fmla="*/ 102444 h 10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4278" h="106541">
                  <a:moveTo>
                    <a:pt x="0" y="102444"/>
                  </a:moveTo>
                  <a:cubicBezTo>
                    <a:pt x="4246" y="105261"/>
                    <a:pt x="-5743" y="108081"/>
                    <a:pt x="16185" y="105567"/>
                  </a:cubicBezTo>
                  <a:lnTo>
                    <a:pt x="74556" y="86859"/>
                  </a:lnTo>
                  <a:cubicBezTo>
                    <a:pt x="158650" y="55985"/>
                    <a:pt x="329065" y="47524"/>
                    <a:pt x="426038" y="58830"/>
                  </a:cubicBezTo>
                  <a:cubicBezTo>
                    <a:pt x="456145" y="62336"/>
                    <a:pt x="487541" y="64941"/>
                    <a:pt x="515700" y="68297"/>
                  </a:cubicBezTo>
                  <a:cubicBezTo>
                    <a:pt x="546748" y="72001"/>
                    <a:pt x="581068" y="75086"/>
                    <a:pt x="612951" y="79451"/>
                  </a:cubicBezTo>
                  <a:cubicBezTo>
                    <a:pt x="693251" y="90438"/>
                    <a:pt x="771427" y="86702"/>
                    <a:pt x="853119" y="65884"/>
                  </a:cubicBezTo>
                  <a:cubicBezTo>
                    <a:pt x="868260" y="62030"/>
                    <a:pt x="938536" y="30499"/>
                    <a:pt x="944278" y="57"/>
                  </a:cubicBezTo>
                  <a:cubicBezTo>
                    <a:pt x="919948" y="4446"/>
                    <a:pt x="868539" y="44313"/>
                    <a:pt x="816537" y="46473"/>
                  </a:cubicBezTo>
                  <a:cubicBezTo>
                    <a:pt x="703971" y="51151"/>
                    <a:pt x="467075" y="-281"/>
                    <a:pt x="314655" y="1"/>
                  </a:cubicBezTo>
                  <a:cubicBezTo>
                    <a:pt x="266378" y="92"/>
                    <a:pt x="177446" y="16027"/>
                    <a:pt x="136304" y="30530"/>
                  </a:cubicBezTo>
                  <a:cubicBezTo>
                    <a:pt x="105813" y="41267"/>
                    <a:pt x="14236" y="78428"/>
                    <a:pt x="0" y="102444"/>
                  </a:cubicBezTo>
                  <a:close/>
                </a:path>
              </a:pathLst>
            </a:custGeom>
            <a:solidFill>
              <a:srgbClr val="DC2A1C"/>
            </a:solidFill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2" name="Полилиния 19">
              <a:extLst>
                <a:ext uri="{FF2B5EF4-FFF2-40B4-BE49-F238E27FC236}">
                  <a16:creationId xmlns:a16="http://schemas.microsoft.com/office/drawing/2014/main" id="{96535E98-D306-653F-FA8F-BA047D4D09CC}"/>
                </a:ext>
              </a:extLst>
            </p:cNvPr>
            <p:cNvSpPr/>
            <p:nvPr/>
          </p:nvSpPr>
          <p:spPr>
            <a:xfrm>
              <a:off x="10308234" y="501973"/>
              <a:ext cx="292761" cy="286921"/>
            </a:xfrm>
            <a:custGeom>
              <a:avLst/>
              <a:gdLst>
                <a:gd name="connsiteX0" fmla="*/ 310861 w 915075"/>
                <a:gd name="connsiteY0" fmla="*/ 6455 h 896822"/>
                <a:gd name="connsiteX1" fmla="*/ 0 w 915075"/>
                <a:gd name="connsiteY1" fmla="*/ 439642 h 896822"/>
                <a:gd name="connsiteX2" fmla="*/ 82005 w 915075"/>
                <a:gd name="connsiteY2" fmla="*/ 700890 h 896822"/>
                <a:gd name="connsiteX3" fmla="*/ 583504 w 915075"/>
                <a:gd name="connsiteY3" fmla="*/ 0 h 896822"/>
                <a:gd name="connsiteX4" fmla="*/ 915076 w 915075"/>
                <a:gd name="connsiteY4" fmla="*/ 439642 h 896822"/>
                <a:gd name="connsiteX5" fmla="*/ 833070 w 915075"/>
                <a:gd name="connsiteY5" fmla="*/ 700890 h 896822"/>
                <a:gd name="connsiteX6" fmla="*/ 730146 w 915075"/>
                <a:gd name="connsiteY6" fmla="*/ 806849 h 896822"/>
                <a:gd name="connsiteX7" fmla="*/ 457538 w 915075"/>
                <a:gd name="connsiteY7" fmla="*/ 896823 h 896822"/>
                <a:gd name="connsiteX8" fmla="*/ 162618 w 915075"/>
                <a:gd name="connsiteY8" fmla="*/ 789181 h 89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075" h="896822">
                  <a:moveTo>
                    <a:pt x="310861" y="6455"/>
                  </a:moveTo>
                  <a:cubicBezTo>
                    <a:pt x="130109" y="67538"/>
                    <a:pt x="0" y="238405"/>
                    <a:pt x="0" y="439642"/>
                  </a:cubicBezTo>
                  <a:cubicBezTo>
                    <a:pt x="0" y="536777"/>
                    <a:pt x="30317" y="626838"/>
                    <a:pt x="82005" y="700890"/>
                  </a:cubicBezTo>
                  <a:moveTo>
                    <a:pt x="583504" y="0"/>
                  </a:moveTo>
                  <a:cubicBezTo>
                    <a:pt x="774943" y="54656"/>
                    <a:pt x="915076" y="230796"/>
                    <a:pt x="915076" y="439642"/>
                  </a:cubicBezTo>
                  <a:cubicBezTo>
                    <a:pt x="915076" y="536777"/>
                    <a:pt x="884759" y="626838"/>
                    <a:pt x="833070" y="700890"/>
                  </a:cubicBezTo>
                  <a:moveTo>
                    <a:pt x="730146" y="806849"/>
                  </a:moveTo>
                  <a:cubicBezTo>
                    <a:pt x="654023" y="863379"/>
                    <a:pt x="559697" y="896823"/>
                    <a:pt x="457538" y="896823"/>
                  </a:cubicBezTo>
                  <a:cubicBezTo>
                    <a:pt x="345181" y="896823"/>
                    <a:pt x="242257" y="856343"/>
                    <a:pt x="162618" y="789181"/>
                  </a:cubicBezTo>
                </a:path>
              </a:pathLst>
            </a:custGeom>
            <a:noFill/>
            <a:ln w="25508" cap="rnd">
              <a:solidFill>
                <a:srgbClr val="DC2A1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</p:grpSp>
      <p:pic>
        <p:nvPicPr>
          <p:cNvPr id="4" name="Рисунок 3" descr="Поиск в папке со сплошной заливкой">
            <a:extLst>
              <a:ext uri="{FF2B5EF4-FFF2-40B4-BE49-F238E27FC236}">
                <a16:creationId xmlns:a16="http://schemas.microsoft.com/office/drawing/2014/main" id="{A11F99F0-AAED-881F-5FDA-59FB24D03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3744" y="1864715"/>
            <a:ext cx="679037" cy="679037"/>
          </a:xfrm>
          <a:prstGeom prst="rect">
            <a:avLst/>
          </a:prstGeom>
        </p:spPr>
      </p:pic>
      <p:pic>
        <p:nvPicPr>
          <p:cNvPr id="14" name="Рисунок 13" descr="Папка со сплошной заливкой">
            <a:extLst>
              <a:ext uri="{FF2B5EF4-FFF2-40B4-BE49-F238E27FC236}">
                <a16:creationId xmlns:a16="http://schemas.microsoft.com/office/drawing/2014/main" id="{F54CDB1E-A04D-F4F8-80F7-D345E0539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60610" y="1001203"/>
            <a:ext cx="679037" cy="679037"/>
          </a:xfrm>
          <a:prstGeom prst="rect">
            <a:avLst/>
          </a:prstGeom>
        </p:spPr>
      </p:pic>
      <p:pic>
        <p:nvPicPr>
          <p:cNvPr id="16" name="Рисунок 15" descr="Синхронизация облака со сплошной заливкой">
            <a:extLst>
              <a:ext uri="{FF2B5EF4-FFF2-40B4-BE49-F238E27FC236}">
                <a16:creationId xmlns:a16="http://schemas.microsoft.com/office/drawing/2014/main" id="{EAD81803-7A45-05D0-6AB7-56B8CC8DFC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97751" y="339750"/>
            <a:ext cx="604756" cy="60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40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ECD4F-24A4-483A-28D8-F11ED7538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6BE3AA-724A-257D-6B79-E7509EAD7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5900" y="0"/>
            <a:ext cx="5626100" cy="6857999"/>
          </a:xfrm>
          <a:prstGeom prst="rect">
            <a:avLst/>
          </a:prstGeom>
        </p:spPr>
      </p:pic>
      <p:pic>
        <p:nvPicPr>
          <p:cNvPr id="4" name="Рисунок 3" descr="Изображение выглядит как человек, Человеческое лицо, одежда, пал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FE7C19-2329-ED19-3C78-B55F2DD25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356968" cy="68580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C9F78CB-0B96-5C0B-66D3-4E92694F2F22}"/>
              </a:ext>
            </a:extLst>
          </p:cNvPr>
          <p:cNvGrpSpPr/>
          <p:nvPr/>
        </p:nvGrpSpPr>
        <p:grpSpPr>
          <a:xfrm>
            <a:off x="363314" y="266697"/>
            <a:ext cx="3632285" cy="1093786"/>
            <a:chOff x="3759154" y="2078266"/>
            <a:chExt cx="3491384" cy="1051357"/>
          </a:xfrm>
          <a:solidFill>
            <a:schemeClr val="bg1">
              <a:alpha val="89000"/>
            </a:schemeClr>
          </a:solidFill>
        </p:grpSpPr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BA52669D-7734-9B40-9F7F-07A32CBD6EB9}"/>
                </a:ext>
              </a:extLst>
            </p:cNvPr>
            <p:cNvSpPr/>
            <p:nvPr/>
          </p:nvSpPr>
          <p:spPr>
            <a:xfrm>
              <a:off x="7022692" y="2518457"/>
              <a:ext cx="227846" cy="327689"/>
            </a:xfrm>
            <a:custGeom>
              <a:avLst/>
              <a:gdLst>
                <a:gd name="connsiteX0" fmla="*/ 69405 w 227846"/>
                <a:gd name="connsiteY0" fmla="*/ 239233 h 327689"/>
                <a:gd name="connsiteX1" fmla="*/ 157537 w 227846"/>
                <a:gd name="connsiteY1" fmla="*/ 239111 h 327689"/>
                <a:gd name="connsiteX2" fmla="*/ 156214 w 227846"/>
                <a:gd name="connsiteY2" fmla="*/ 38810 h 327689"/>
                <a:gd name="connsiteX3" fmla="*/ 101462 w 227846"/>
                <a:gd name="connsiteY3" fmla="*/ 126385 h 327689"/>
                <a:gd name="connsiteX4" fmla="*/ 69405 w 227846"/>
                <a:gd name="connsiteY4" fmla="*/ 239233 h 327689"/>
                <a:gd name="connsiteX5" fmla="*/ 0 w 227846"/>
                <a:gd name="connsiteY5" fmla="*/ 241908 h 327689"/>
                <a:gd name="connsiteX6" fmla="*/ 1218 w 227846"/>
                <a:gd name="connsiteY6" fmla="*/ 327350 h 327689"/>
                <a:gd name="connsiteX7" fmla="*/ 22764 w 227846"/>
                <a:gd name="connsiteY7" fmla="*/ 327503 h 327689"/>
                <a:gd name="connsiteX8" fmla="*/ 41629 w 227846"/>
                <a:gd name="connsiteY8" fmla="*/ 291753 h 327689"/>
                <a:gd name="connsiteX9" fmla="*/ 183468 w 227846"/>
                <a:gd name="connsiteY9" fmla="*/ 285924 h 327689"/>
                <a:gd name="connsiteX10" fmla="*/ 187575 w 227846"/>
                <a:gd name="connsiteY10" fmla="*/ 324484 h 327689"/>
                <a:gd name="connsiteX11" fmla="*/ 227847 w 227846"/>
                <a:gd name="connsiteY11" fmla="*/ 326032 h 327689"/>
                <a:gd name="connsiteX12" fmla="*/ 227847 w 227846"/>
                <a:gd name="connsiteY12" fmla="*/ 243893 h 327689"/>
                <a:gd name="connsiteX13" fmla="*/ 202403 w 227846"/>
                <a:gd name="connsiteY13" fmla="*/ 237191 h 327689"/>
                <a:gd name="connsiteX14" fmla="*/ 201950 w 227846"/>
                <a:gd name="connsiteY14" fmla="*/ 2664 h 327689"/>
                <a:gd name="connsiteX15" fmla="*/ 41629 w 227846"/>
                <a:gd name="connsiteY15" fmla="*/ 173208 h 327689"/>
                <a:gd name="connsiteX16" fmla="*/ 28542 w 227846"/>
                <a:gd name="connsiteY16" fmla="*/ 215218 h 327689"/>
                <a:gd name="connsiteX17" fmla="*/ 0 w 227846"/>
                <a:gd name="connsiteY17" fmla="*/ 241908 h 32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7846" h="327689">
                  <a:moveTo>
                    <a:pt x="69405" y="239233"/>
                  </a:moveTo>
                  <a:lnTo>
                    <a:pt x="157537" y="239111"/>
                  </a:lnTo>
                  <a:lnTo>
                    <a:pt x="156214" y="38810"/>
                  </a:lnTo>
                  <a:cubicBezTo>
                    <a:pt x="121616" y="37777"/>
                    <a:pt x="123530" y="54419"/>
                    <a:pt x="101462" y="126385"/>
                  </a:cubicBezTo>
                  <a:cubicBezTo>
                    <a:pt x="93283" y="153050"/>
                    <a:pt x="70624" y="214105"/>
                    <a:pt x="69405" y="239233"/>
                  </a:cubicBezTo>
                  <a:close/>
                  <a:moveTo>
                    <a:pt x="0" y="241908"/>
                  </a:moveTo>
                  <a:lnTo>
                    <a:pt x="1218" y="327350"/>
                  </a:lnTo>
                  <a:cubicBezTo>
                    <a:pt x="7066" y="327343"/>
                    <a:pt x="19875" y="328000"/>
                    <a:pt x="22764" y="327503"/>
                  </a:cubicBezTo>
                  <a:cubicBezTo>
                    <a:pt x="43300" y="323994"/>
                    <a:pt x="32788" y="320133"/>
                    <a:pt x="41629" y="291753"/>
                  </a:cubicBezTo>
                  <a:lnTo>
                    <a:pt x="183468" y="285924"/>
                  </a:lnTo>
                  <a:lnTo>
                    <a:pt x="187575" y="324484"/>
                  </a:lnTo>
                  <a:lnTo>
                    <a:pt x="227847" y="326032"/>
                  </a:lnTo>
                  <a:lnTo>
                    <a:pt x="227847" y="243893"/>
                  </a:lnTo>
                  <a:lnTo>
                    <a:pt x="202403" y="237191"/>
                  </a:lnTo>
                  <a:lnTo>
                    <a:pt x="201950" y="2664"/>
                  </a:lnTo>
                  <a:cubicBezTo>
                    <a:pt x="81553" y="-10698"/>
                    <a:pt x="88305" y="23198"/>
                    <a:pt x="41629" y="173208"/>
                  </a:cubicBezTo>
                  <a:cubicBezTo>
                    <a:pt x="36791" y="188772"/>
                    <a:pt x="34111" y="199296"/>
                    <a:pt x="28542" y="215218"/>
                  </a:cubicBezTo>
                  <a:cubicBezTo>
                    <a:pt x="20049" y="239497"/>
                    <a:pt x="26140" y="237678"/>
                    <a:pt x="0" y="241908"/>
                  </a:cubicBez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6CCD9088-D712-5D00-8A75-9735E88205CD}"/>
                </a:ext>
              </a:extLst>
            </p:cNvPr>
            <p:cNvSpPr/>
            <p:nvPr/>
          </p:nvSpPr>
          <p:spPr>
            <a:xfrm>
              <a:off x="4932504" y="2514740"/>
              <a:ext cx="212404" cy="304605"/>
            </a:xfrm>
            <a:custGeom>
              <a:avLst/>
              <a:gdLst>
                <a:gd name="connsiteX0" fmla="*/ 82903 w 212404"/>
                <a:gd name="connsiteY0" fmla="*/ 111675 h 304605"/>
                <a:gd name="connsiteX1" fmla="*/ 82486 w 212404"/>
                <a:gd name="connsiteY1" fmla="*/ 209377 h 304605"/>
                <a:gd name="connsiteX2" fmla="*/ 61462 w 212404"/>
                <a:gd name="connsiteY2" fmla="*/ 242633 h 304605"/>
                <a:gd name="connsiteX3" fmla="*/ 42806 w 212404"/>
                <a:gd name="connsiteY3" fmla="*/ 145658 h 304605"/>
                <a:gd name="connsiteX4" fmla="*/ 44302 w 212404"/>
                <a:gd name="connsiteY4" fmla="*/ 57148 h 304605"/>
                <a:gd name="connsiteX5" fmla="*/ 63342 w 212404"/>
                <a:gd name="connsiteY5" fmla="*/ 44263 h 304605"/>
                <a:gd name="connsiteX6" fmla="*/ 47157 w 212404"/>
                <a:gd name="connsiteY6" fmla="*/ 7198 h 304605"/>
                <a:gd name="connsiteX7" fmla="*/ 13185 w 212404"/>
                <a:gd name="connsiteY7" fmla="*/ 31102 h 304605"/>
                <a:gd name="connsiteX8" fmla="*/ 1698 w 212404"/>
                <a:gd name="connsiteY8" fmla="*/ 166898 h 304605"/>
                <a:gd name="connsiteX9" fmla="*/ 10679 w 212404"/>
                <a:gd name="connsiteY9" fmla="*/ 249850 h 304605"/>
                <a:gd name="connsiteX10" fmla="*/ 76916 w 212404"/>
                <a:gd name="connsiteY10" fmla="*/ 281614 h 304605"/>
                <a:gd name="connsiteX11" fmla="*/ 123697 w 212404"/>
                <a:gd name="connsiteY11" fmla="*/ 303772 h 304605"/>
                <a:gd name="connsiteX12" fmla="*/ 131564 w 212404"/>
                <a:gd name="connsiteY12" fmla="*/ 282275 h 304605"/>
                <a:gd name="connsiteX13" fmla="*/ 211411 w 212404"/>
                <a:gd name="connsiteY13" fmla="*/ 115925 h 304605"/>
                <a:gd name="connsiteX14" fmla="*/ 152656 w 212404"/>
                <a:gd name="connsiteY14" fmla="*/ 1748 h 304605"/>
                <a:gd name="connsiteX15" fmla="*/ 82903 w 212404"/>
                <a:gd name="connsiteY15" fmla="*/ 111675 h 304605"/>
                <a:gd name="connsiteX16" fmla="*/ 127561 w 212404"/>
                <a:gd name="connsiteY16" fmla="*/ 243965 h 304605"/>
                <a:gd name="connsiteX17" fmla="*/ 167972 w 212404"/>
                <a:gd name="connsiteY17" fmla="*/ 223776 h 304605"/>
                <a:gd name="connsiteX18" fmla="*/ 160210 w 212404"/>
                <a:gd name="connsiteY18" fmla="*/ 53688 h 304605"/>
                <a:gd name="connsiteX19" fmla="*/ 128013 w 212404"/>
                <a:gd name="connsiteY19" fmla="*/ 60574 h 304605"/>
                <a:gd name="connsiteX20" fmla="*/ 127561 w 212404"/>
                <a:gd name="connsiteY20" fmla="*/ 243965 h 30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2404" h="304605">
                  <a:moveTo>
                    <a:pt x="82903" y="111675"/>
                  </a:moveTo>
                  <a:lnTo>
                    <a:pt x="82486" y="209377"/>
                  </a:lnTo>
                  <a:cubicBezTo>
                    <a:pt x="82451" y="231622"/>
                    <a:pt x="88890" y="255248"/>
                    <a:pt x="61462" y="242633"/>
                  </a:cubicBezTo>
                  <a:cubicBezTo>
                    <a:pt x="33825" y="229935"/>
                    <a:pt x="42562" y="173603"/>
                    <a:pt x="42806" y="145658"/>
                  </a:cubicBezTo>
                  <a:cubicBezTo>
                    <a:pt x="43049" y="117717"/>
                    <a:pt x="37272" y="62014"/>
                    <a:pt x="44302" y="57148"/>
                  </a:cubicBezTo>
                  <a:cubicBezTo>
                    <a:pt x="51333" y="52283"/>
                    <a:pt x="58956" y="52098"/>
                    <a:pt x="63342" y="44263"/>
                  </a:cubicBezTo>
                  <a:cubicBezTo>
                    <a:pt x="70999" y="30459"/>
                    <a:pt x="62298" y="11702"/>
                    <a:pt x="47157" y="7198"/>
                  </a:cubicBezTo>
                  <a:cubicBezTo>
                    <a:pt x="31598" y="2576"/>
                    <a:pt x="22165" y="18846"/>
                    <a:pt x="13185" y="31102"/>
                  </a:cubicBezTo>
                  <a:cubicBezTo>
                    <a:pt x="-6516" y="58063"/>
                    <a:pt x="1698" y="128933"/>
                    <a:pt x="1698" y="166898"/>
                  </a:cubicBezTo>
                  <a:cubicBezTo>
                    <a:pt x="1733" y="193876"/>
                    <a:pt x="-2652" y="229334"/>
                    <a:pt x="10679" y="249850"/>
                  </a:cubicBezTo>
                  <a:cubicBezTo>
                    <a:pt x="22444" y="267984"/>
                    <a:pt x="44128" y="282696"/>
                    <a:pt x="76916" y="281614"/>
                  </a:cubicBezTo>
                  <a:cubicBezTo>
                    <a:pt x="76916" y="305848"/>
                    <a:pt x="76916" y="305848"/>
                    <a:pt x="123697" y="303772"/>
                  </a:cubicBezTo>
                  <a:lnTo>
                    <a:pt x="131564" y="282275"/>
                  </a:lnTo>
                  <a:cubicBezTo>
                    <a:pt x="227143" y="280915"/>
                    <a:pt x="211480" y="201858"/>
                    <a:pt x="211411" y="115925"/>
                  </a:cubicBezTo>
                  <a:cubicBezTo>
                    <a:pt x="211341" y="56787"/>
                    <a:pt x="206607" y="12293"/>
                    <a:pt x="152656" y="1748"/>
                  </a:cubicBezTo>
                  <a:cubicBezTo>
                    <a:pt x="82973" y="-11871"/>
                    <a:pt x="82799" y="56849"/>
                    <a:pt x="82903" y="111675"/>
                  </a:cubicBezTo>
                  <a:close/>
                  <a:moveTo>
                    <a:pt x="127561" y="243965"/>
                  </a:moveTo>
                  <a:cubicBezTo>
                    <a:pt x="150951" y="245621"/>
                    <a:pt x="162820" y="248410"/>
                    <a:pt x="167972" y="223776"/>
                  </a:cubicBezTo>
                  <a:cubicBezTo>
                    <a:pt x="172531" y="201966"/>
                    <a:pt x="178135" y="73126"/>
                    <a:pt x="160210" y="53688"/>
                  </a:cubicBezTo>
                  <a:cubicBezTo>
                    <a:pt x="149768" y="42374"/>
                    <a:pt x="132051" y="40493"/>
                    <a:pt x="128013" y="60574"/>
                  </a:cubicBezTo>
                  <a:lnTo>
                    <a:pt x="127561" y="243965"/>
                  </a:ln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311ECC9E-57C7-42BE-5072-5A3A628FCCBD}"/>
                </a:ext>
              </a:extLst>
            </p:cNvPr>
            <p:cNvSpPr/>
            <p:nvPr/>
          </p:nvSpPr>
          <p:spPr>
            <a:xfrm>
              <a:off x="5781475" y="2519064"/>
              <a:ext cx="214376" cy="286100"/>
            </a:xfrm>
            <a:custGeom>
              <a:avLst/>
              <a:gdLst>
                <a:gd name="connsiteX0" fmla="*/ 0 w 214376"/>
                <a:gd name="connsiteY0" fmla="*/ 283360 h 286100"/>
                <a:gd name="connsiteX1" fmla="*/ 43265 w 214376"/>
                <a:gd name="connsiteY1" fmla="*/ 283676 h 286100"/>
                <a:gd name="connsiteX2" fmla="*/ 44205 w 214376"/>
                <a:gd name="connsiteY2" fmla="*/ 147414 h 286100"/>
                <a:gd name="connsiteX3" fmla="*/ 95232 w 214376"/>
                <a:gd name="connsiteY3" fmla="*/ 285154 h 286100"/>
                <a:gd name="connsiteX4" fmla="*/ 117682 w 214376"/>
                <a:gd name="connsiteY4" fmla="*/ 286100 h 286100"/>
                <a:gd name="connsiteX5" fmla="*/ 167491 w 214376"/>
                <a:gd name="connsiteY5" fmla="*/ 141923 h 286100"/>
                <a:gd name="connsiteX6" fmla="*/ 173826 w 214376"/>
                <a:gd name="connsiteY6" fmla="*/ 283718 h 286100"/>
                <a:gd name="connsiteX7" fmla="*/ 214376 w 214376"/>
                <a:gd name="connsiteY7" fmla="*/ 283676 h 286100"/>
                <a:gd name="connsiteX8" fmla="*/ 213401 w 214376"/>
                <a:gd name="connsiteY8" fmla="*/ 2124 h 286100"/>
                <a:gd name="connsiteX9" fmla="*/ 173234 w 214376"/>
                <a:gd name="connsiteY9" fmla="*/ 1237 h 286100"/>
                <a:gd name="connsiteX10" fmla="*/ 116221 w 214376"/>
                <a:gd name="connsiteY10" fmla="*/ 170862 h 286100"/>
                <a:gd name="connsiteX11" fmla="*/ 111452 w 214376"/>
                <a:gd name="connsiteY11" fmla="*/ 183192 h 286100"/>
                <a:gd name="connsiteX12" fmla="*/ 103203 w 214376"/>
                <a:gd name="connsiteY12" fmla="*/ 192965 h 286100"/>
                <a:gd name="connsiteX13" fmla="*/ 52141 w 214376"/>
                <a:gd name="connsiteY13" fmla="*/ 27307 h 286100"/>
                <a:gd name="connsiteX14" fmla="*/ 2436 w 214376"/>
                <a:gd name="connsiteY14" fmla="*/ 1348 h 286100"/>
                <a:gd name="connsiteX15" fmla="*/ 0 w 214376"/>
                <a:gd name="connsiteY15" fmla="*/ 283360 h 28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376" h="286100">
                  <a:moveTo>
                    <a:pt x="0" y="283360"/>
                  </a:moveTo>
                  <a:lnTo>
                    <a:pt x="43265" y="283676"/>
                  </a:lnTo>
                  <a:cubicBezTo>
                    <a:pt x="42639" y="257456"/>
                    <a:pt x="43265" y="178865"/>
                    <a:pt x="44205" y="147414"/>
                  </a:cubicBezTo>
                  <a:cubicBezTo>
                    <a:pt x="59764" y="185240"/>
                    <a:pt x="75705" y="228248"/>
                    <a:pt x="95232" y="285154"/>
                  </a:cubicBezTo>
                  <a:lnTo>
                    <a:pt x="117682" y="286100"/>
                  </a:lnTo>
                  <a:cubicBezTo>
                    <a:pt x="134668" y="231434"/>
                    <a:pt x="155413" y="175679"/>
                    <a:pt x="167491" y="141923"/>
                  </a:cubicBezTo>
                  <a:cubicBezTo>
                    <a:pt x="167491" y="172967"/>
                    <a:pt x="173826" y="247363"/>
                    <a:pt x="173826" y="283718"/>
                  </a:cubicBezTo>
                  <a:lnTo>
                    <a:pt x="214376" y="283676"/>
                  </a:lnTo>
                  <a:cubicBezTo>
                    <a:pt x="214376" y="252142"/>
                    <a:pt x="213401" y="27307"/>
                    <a:pt x="213401" y="2124"/>
                  </a:cubicBezTo>
                  <a:lnTo>
                    <a:pt x="173234" y="1237"/>
                  </a:lnTo>
                  <a:lnTo>
                    <a:pt x="116221" y="170862"/>
                  </a:lnTo>
                  <a:cubicBezTo>
                    <a:pt x="115768" y="172240"/>
                    <a:pt x="111626" y="182920"/>
                    <a:pt x="111452" y="183192"/>
                  </a:cubicBezTo>
                  <a:cubicBezTo>
                    <a:pt x="107589" y="194798"/>
                    <a:pt x="109190" y="192965"/>
                    <a:pt x="103203" y="192965"/>
                  </a:cubicBezTo>
                  <a:lnTo>
                    <a:pt x="52141" y="27307"/>
                  </a:lnTo>
                  <a:cubicBezTo>
                    <a:pt x="43300" y="-3563"/>
                    <a:pt x="36060" y="-1142"/>
                    <a:pt x="2436" y="1348"/>
                  </a:cubicBezTo>
                  <a:lnTo>
                    <a:pt x="0" y="283360"/>
                  </a:ln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6E4E5C18-0BB0-99E1-2E27-C77662C46A78}"/>
                </a:ext>
              </a:extLst>
            </p:cNvPr>
            <p:cNvSpPr/>
            <p:nvPr/>
          </p:nvSpPr>
          <p:spPr>
            <a:xfrm>
              <a:off x="6616007" y="2519064"/>
              <a:ext cx="214410" cy="286100"/>
            </a:xfrm>
            <a:custGeom>
              <a:avLst/>
              <a:gdLst>
                <a:gd name="connsiteX0" fmla="*/ 0 w 214410"/>
                <a:gd name="connsiteY0" fmla="*/ 283360 h 286100"/>
                <a:gd name="connsiteX1" fmla="*/ 43265 w 214410"/>
                <a:gd name="connsiteY1" fmla="*/ 283676 h 286100"/>
                <a:gd name="connsiteX2" fmla="*/ 44205 w 214410"/>
                <a:gd name="connsiteY2" fmla="*/ 147414 h 286100"/>
                <a:gd name="connsiteX3" fmla="*/ 95232 w 214410"/>
                <a:gd name="connsiteY3" fmla="*/ 285154 h 286100"/>
                <a:gd name="connsiteX4" fmla="*/ 117682 w 214410"/>
                <a:gd name="connsiteY4" fmla="*/ 286100 h 286100"/>
                <a:gd name="connsiteX5" fmla="*/ 167491 w 214410"/>
                <a:gd name="connsiteY5" fmla="*/ 141923 h 286100"/>
                <a:gd name="connsiteX6" fmla="*/ 173826 w 214410"/>
                <a:gd name="connsiteY6" fmla="*/ 283718 h 286100"/>
                <a:gd name="connsiteX7" fmla="*/ 214411 w 214410"/>
                <a:gd name="connsiteY7" fmla="*/ 283676 h 286100"/>
                <a:gd name="connsiteX8" fmla="*/ 213401 w 214410"/>
                <a:gd name="connsiteY8" fmla="*/ 2124 h 286100"/>
                <a:gd name="connsiteX9" fmla="*/ 173234 w 214410"/>
                <a:gd name="connsiteY9" fmla="*/ 1237 h 286100"/>
                <a:gd name="connsiteX10" fmla="*/ 116221 w 214410"/>
                <a:gd name="connsiteY10" fmla="*/ 170862 h 286100"/>
                <a:gd name="connsiteX11" fmla="*/ 111452 w 214410"/>
                <a:gd name="connsiteY11" fmla="*/ 183192 h 286100"/>
                <a:gd name="connsiteX12" fmla="*/ 103203 w 214410"/>
                <a:gd name="connsiteY12" fmla="*/ 192965 h 286100"/>
                <a:gd name="connsiteX13" fmla="*/ 52141 w 214410"/>
                <a:gd name="connsiteY13" fmla="*/ 27307 h 286100"/>
                <a:gd name="connsiteX14" fmla="*/ 2436 w 214410"/>
                <a:gd name="connsiteY14" fmla="*/ 1348 h 286100"/>
                <a:gd name="connsiteX15" fmla="*/ 0 w 214410"/>
                <a:gd name="connsiteY15" fmla="*/ 283360 h 28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4410" h="286100">
                  <a:moveTo>
                    <a:pt x="0" y="283360"/>
                  </a:moveTo>
                  <a:lnTo>
                    <a:pt x="43265" y="283676"/>
                  </a:lnTo>
                  <a:cubicBezTo>
                    <a:pt x="42639" y="257456"/>
                    <a:pt x="43265" y="178865"/>
                    <a:pt x="44205" y="147414"/>
                  </a:cubicBezTo>
                  <a:cubicBezTo>
                    <a:pt x="59763" y="185240"/>
                    <a:pt x="75705" y="228248"/>
                    <a:pt x="95232" y="285154"/>
                  </a:cubicBezTo>
                  <a:lnTo>
                    <a:pt x="117682" y="286100"/>
                  </a:lnTo>
                  <a:cubicBezTo>
                    <a:pt x="134668" y="231434"/>
                    <a:pt x="155413" y="175679"/>
                    <a:pt x="167491" y="141923"/>
                  </a:cubicBezTo>
                  <a:cubicBezTo>
                    <a:pt x="167491" y="172967"/>
                    <a:pt x="173826" y="247363"/>
                    <a:pt x="173826" y="283718"/>
                  </a:cubicBezTo>
                  <a:lnTo>
                    <a:pt x="214411" y="283676"/>
                  </a:lnTo>
                  <a:cubicBezTo>
                    <a:pt x="214411" y="252142"/>
                    <a:pt x="213401" y="27307"/>
                    <a:pt x="213401" y="2124"/>
                  </a:cubicBezTo>
                  <a:lnTo>
                    <a:pt x="173234" y="1237"/>
                  </a:lnTo>
                  <a:lnTo>
                    <a:pt x="116221" y="170862"/>
                  </a:lnTo>
                  <a:cubicBezTo>
                    <a:pt x="115768" y="172240"/>
                    <a:pt x="111626" y="182920"/>
                    <a:pt x="111452" y="183192"/>
                  </a:cubicBezTo>
                  <a:cubicBezTo>
                    <a:pt x="107589" y="194798"/>
                    <a:pt x="109190" y="192965"/>
                    <a:pt x="103203" y="192965"/>
                  </a:cubicBezTo>
                  <a:lnTo>
                    <a:pt x="52141" y="27307"/>
                  </a:lnTo>
                  <a:cubicBezTo>
                    <a:pt x="43300" y="-3563"/>
                    <a:pt x="36060" y="-1142"/>
                    <a:pt x="2436" y="1348"/>
                  </a:cubicBezTo>
                  <a:lnTo>
                    <a:pt x="0" y="283360"/>
                  </a:ln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53D67C0C-9018-114A-6A1C-AA8FA6F1D01A}"/>
                </a:ext>
              </a:extLst>
            </p:cNvPr>
            <p:cNvSpPr/>
            <p:nvPr/>
          </p:nvSpPr>
          <p:spPr>
            <a:xfrm>
              <a:off x="6029614" y="2520989"/>
              <a:ext cx="194023" cy="283340"/>
            </a:xfrm>
            <a:custGeom>
              <a:avLst/>
              <a:gdLst>
                <a:gd name="connsiteX0" fmla="*/ 74278 w 194023"/>
                <a:gd name="connsiteY0" fmla="*/ 160986 h 283340"/>
                <a:gd name="connsiteX1" fmla="*/ 115524 w 194023"/>
                <a:gd name="connsiteY1" fmla="*/ 161306 h 283340"/>
                <a:gd name="connsiteX2" fmla="*/ 96172 w 194023"/>
                <a:gd name="connsiteY2" fmla="*/ 65882 h 283340"/>
                <a:gd name="connsiteX3" fmla="*/ 74278 w 194023"/>
                <a:gd name="connsiteY3" fmla="*/ 160986 h 283340"/>
                <a:gd name="connsiteX4" fmla="*/ 0 w 194023"/>
                <a:gd name="connsiteY4" fmla="*/ 282902 h 283340"/>
                <a:gd name="connsiteX5" fmla="*/ 60738 w 194023"/>
                <a:gd name="connsiteY5" fmla="*/ 208425 h 283340"/>
                <a:gd name="connsiteX6" fmla="*/ 125966 w 194023"/>
                <a:gd name="connsiteY6" fmla="*/ 208763 h 283340"/>
                <a:gd name="connsiteX7" fmla="*/ 145388 w 194023"/>
                <a:gd name="connsiteY7" fmla="*/ 282356 h 283340"/>
                <a:gd name="connsiteX8" fmla="*/ 194014 w 194023"/>
                <a:gd name="connsiteY8" fmla="*/ 282300 h 283340"/>
                <a:gd name="connsiteX9" fmla="*/ 124400 w 194023"/>
                <a:gd name="connsiteY9" fmla="*/ 35 h 283340"/>
                <a:gd name="connsiteX10" fmla="*/ 63871 w 194023"/>
                <a:gd name="connsiteY10" fmla="*/ 0 h 283340"/>
                <a:gd name="connsiteX11" fmla="*/ 0 w 194023"/>
                <a:gd name="connsiteY11" fmla="*/ 282902 h 28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4023" h="283340">
                  <a:moveTo>
                    <a:pt x="74278" y="160986"/>
                  </a:moveTo>
                  <a:lnTo>
                    <a:pt x="115524" y="161306"/>
                  </a:lnTo>
                  <a:lnTo>
                    <a:pt x="96172" y="65882"/>
                  </a:lnTo>
                  <a:lnTo>
                    <a:pt x="74278" y="160986"/>
                  </a:lnTo>
                  <a:close/>
                  <a:moveTo>
                    <a:pt x="0" y="282902"/>
                  </a:moveTo>
                  <a:cubicBezTo>
                    <a:pt x="55935" y="282342"/>
                    <a:pt x="43787" y="295760"/>
                    <a:pt x="60738" y="208425"/>
                  </a:cubicBezTo>
                  <a:lnTo>
                    <a:pt x="125966" y="208763"/>
                  </a:lnTo>
                  <a:lnTo>
                    <a:pt x="145388" y="282356"/>
                  </a:lnTo>
                  <a:lnTo>
                    <a:pt x="194014" y="282300"/>
                  </a:lnTo>
                  <a:cubicBezTo>
                    <a:pt x="194919" y="270319"/>
                    <a:pt x="131431" y="16551"/>
                    <a:pt x="124400" y="35"/>
                  </a:cubicBezTo>
                  <a:lnTo>
                    <a:pt x="63871" y="0"/>
                  </a:lnTo>
                  <a:cubicBezTo>
                    <a:pt x="56840" y="15313"/>
                    <a:pt x="557" y="262326"/>
                    <a:pt x="0" y="282902"/>
                  </a:cubicBez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ED615A54-3FB1-3123-373E-8B7FEB28C21F}"/>
                </a:ext>
              </a:extLst>
            </p:cNvPr>
            <p:cNvSpPr/>
            <p:nvPr/>
          </p:nvSpPr>
          <p:spPr>
            <a:xfrm>
              <a:off x="5401208" y="2520989"/>
              <a:ext cx="194023" cy="283340"/>
            </a:xfrm>
            <a:custGeom>
              <a:avLst/>
              <a:gdLst>
                <a:gd name="connsiteX0" fmla="*/ 74243 w 194023"/>
                <a:gd name="connsiteY0" fmla="*/ 160986 h 283340"/>
                <a:gd name="connsiteX1" fmla="*/ 115489 w 194023"/>
                <a:gd name="connsiteY1" fmla="*/ 161306 h 283340"/>
                <a:gd name="connsiteX2" fmla="*/ 96172 w 194023"/>
                <a:gd name="connsiteY2" fmla="*/ 65882 h 283340"/>
                <a:gd name="connsiteX3" fmla="*/ 74243 w 194023"/>
                <a:gd name="connsiteY3" fmla="*/ 160986 h 283340"/>
                <a:gd name="connsiteX4" fmla="*/ 0 w 194023"/>
                <a:gd name="connsiteY4" fmla="*/ 282902 h 283340"/>
                <a:gd name="connsiteX5" fmla="*/ 60738 w 194023"/>
                <a:gd name="connsiteY5" fmla="*/ 208425 h 283340"/>
                <a:gd name="connsiteX6" fmla="*/ 125966 w 194023"/>
                <a:gd name="connsiteY6" fmla="*/ 208763 h 283340"/>
                <a:gd name="connsiteX7" fmla="*/ 145389 w 194023"/>
                <a:gd name="connsiteY7" fmla="*/ 282356 h 283340"/>
                <a:gd name="connsiteX8" fmla="*/ 194014 w 194023"/>
                <a:gd name="connsiteY8" fmla="*/ 282300 h 283340"/>
                <a:gd name="connsiteX9" fmla="*/ 124400 w 194023"/>
                <a:gd name="connsiteY9" fmla="*/ 35 h 283340"/>
                <a:gd name="connsiteX10" fmla="*/ 63871 w 194023"/>
                <a:gd name="connsiteY10" fmla="*/ 0 h 283340"/>
                <a:gd name="connsiteX11" fmla="*/ 0 w 194023"/>
                <a:gd name="connsiteY11" fmla="*/ 282902 h 28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4023" h="283340">
                  <a:moveTo>
                    <a:pt x="74243" y="160986"/>
                  </a:moveTo>
                  <a:lnTo>
                    <a:pt x="115489" y="161306"/>
                  </a:lnTo>
                  <a:lnTo>
                    <a:pt x="96172" y="65882"/>
                  </a:lnTo>
                  <a:lnTo>
                    <a:pt x="74243" y="160986"/>
                  </a:lnTo>
                  <a:close/>
                  <a:moveTo>
                    <a:pt x="0" y="282902"/>
                  </a:moveTo>
                  <a:cubicBezTo>
                    <a:pt x="55935" y="282342"/>
                    <a:pt x="43787" y="295760"/>
                    <a:pt x="60738" y="208425"/>
                  </a:cubicBezTo>
                  <a:lnTo>
                    <a:pt x="125966" y="208763"/>
                  </a:lnTo>
                  <a:lnTo>
                    <a:pt x="145389" y="282356"/>
                  </a:lnTo>
                  <a:lnTo>
                    <a:pt x="194014" y="282300"/>
                  </a:lnTo>
                  <a:cubicBezTo>
                    <a:pt x="194919" y="270319"/>
                    <a:pt x="131431" y="16551"/>
                    <a:pt x="124400" y="35"/>
                  </a:cubicBezTo>
                  <a:lnTo>
                    <a:pt x="63871" y="0"/>
                  </a:lnTo>
                  <a:cubicBezTo>
                    <a:pt x="56805" y="15313"/>
                    <a:pt x="522" y="262326"/>
                    <a:pt x="0" y="282902"/>
                  </a:cubicBez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F7F45CEC-3753-A37F-861D-2E89464D3661}"/>
                </a:ext>
              </a:extLst>
            </p:cNvPr>
            <p:cNvSpPr/>
            <p:nvPr/>
          </p:nvSpPr>
          <p:spPr>
            <a:xfrm>
              <a:off x="6250186" y="2519567"/>
              <a:ext cx="173756" cy="283072"/>
            </a:xfrm>
            <a:custGeom>
              <a:avLst/>
              <a:gdLst>
                <a:gd name="connsiteX0" fmla="*/ 0 w 173756"/>
                <a:gd name="connsiteY0" fmla="*/ 282714 h 283072"/>
                <a:gd name="connsiteX1" fmla="*/ 45423 w 173756"/>
                <a:gd name="connsiteY1" fmla="*/ 282832 h 283072"/>
                <a:gd name="connsiteX2" fmla="*/ 44657 w 173756"/>
                <a:gd name="connsiteY2" fmla="*/ 159825 h 283072"/>
                <a:gd name="connsiteX3" fmla="*/ 127011 w 173756"/>
                <a:gd name="connsiteY3" fmla="*/ 158966 h 283072"/>
                <a:gd name="connsiteX4" fmla="*/ 129656 w 173756"/>
                <a:gd name="connsiteY4" fmla="*/ 282432 h 283072"/>
                <a:gd name="connsiteX5" fmla="*/ 172155 w 173756"/>
                <a:gd name="connsiteY5" fmla="*/ 283072 h 283072"/>
                <a:gd name="connsiteX6" fmla="*/ 173756 w 173756"/>
                <a:gd name="connsiteY6" fmla="*/ 2591 h 283072"/>
                <a:gd name="connsiteX7" fmla="*/ 129830 w 173756"/>
                <a:gd name="connsiteY7" fmla="*/ 442 h 283072"/>
                <a:gd name="connsiteX8" fmla="*/ 125931 w 173756"/>
                <a:gd name="connsiteY8" fmla="*/ 116872 h 283072"/>
                <a:gd name="connsiteX9" fmla="*/ 64254 w 173756"/>
                <a:gd name="connsiteY9" fmla="*/ 117714 h 283072"/>
                <a:gd name="connsiteX10" fmla="*/ 43544 w 173756"/>
                <a:gd name="connsiteY10" fmla="*/ 1722 h 283072"/>
                <a:gd name="connsiteX11" fmla="*/ 522 w 173756"/>
                <a:gd name="connsiteY11" fmla="*/ 0 h 283072"/>
                <a:gd name="connsiteX12" fmla="*/ 0 w 173756"/>
                <a:gd name="connsiteY12" fmla="*/ 282714 h 28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756" h="283072">
                  <a:moveTo>
                    <a:pt x="0" y="282714"/>
                  </a:moveTo>
                  <a:lnTo>
                    <a:pt x="45423" y="282832"/>
                  </a:lnTo>
                  <a:lnTo>
                    <a:pt x="44657" y="159825"/>
                  </a:lnTo>
                  <a:lnTo>
                    <a:pt x="127011" y="158966"/>
                  </a:lnTo>
                  <a:lnTo>
                    <a:pt x="129656" y="282432"/>
                  </a:lnTo>
                  <a:lnTo>
                    <a:pt x="172155" y="283072"/>
                  </a:lnTo>
                  <a:lnTo>
                    <a:pt x="173756" y="2591"/>
                  </a:lnTo>
                  <a:lnTo>
                    <a:pt x="129830" y="442"/>
                  </a:lnTo>
                  <a:cubicBezTo>
                    <a:pt x="128055" y="32018"/>
                    <a:pt x="133763" y="91804"/>
                    <a:pt x="125931" y="116872"/>
                  </a:cubicBezTo>
                  <a:lnTo>
                    <a:pt x="64254" y="117714"/>
                  </a:lnTo>
                  <a:cubicBezTo>
                    <a:pt x="21615" y="114170"/>
                    <a:pt x="54542" y="62773"/>
                    <a:pt x="43544" y="1722"/>
                  </a:cubicBezTo>
                  <a:lnTo>
                    <a:pt x="522" y="0"/>
                  </a:lnTo>
                  <a:lnTo>
                    <a:pt x="0" y="282714"/>
                  </a:ln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5194264F-0191-90A6-DECE-81810C9142E7}"/>
                </a:ext>
              </a:extLst>
            </p:cNvPr>
            <p:cNvSpPr/>
            <p:nvPr/>
          </p:nvSpPr>
          <p:spPr>
            <a:xfrm>
              <a:off x="5167619" y="2517755"/>
              <a:ext cx="207623" cy="295836"/>
            </a:xfrm>
            <a:custGeom>
              <a:avLst/>
              <a:gdLst>
                <a:gd name="connsiteX0" fmla="*/ 0 w 207623"/>
                <a:gd name="connsiteY0" fmla="*/ 269175 h 295836"/>
                <a:gd name="connsiteX1" fmla="*/ 59067 w 207623"/>
                <a:gd name="connsiteY1" fmla="*/ 270500 h 295836"/>
                <a:gd name="connsiteX2" fmla="*/ 116603 w 207623"/>
                <a:gd name="connsiteY2" fmla="*/ 106780 h 295836"/>
                <a:gd name="connsiteX3" fmla="*/ 162792 w 207623"/>
                <a:gd name="connsiteY3" fmla="*/ 42323 h 295836"/>
                <a:gd name="connsiteX4" fmla="*/ 163314 w 207623"/>
                <a:gd name="connsiteY4" fmla="*/ 284700 h 295836"/>
                <a:gd name="connsiteX5" fmla="*/ 206162 w 207623"/>
                <a:gd name="connsiteY5" fmla="*/ 283295 h 295836"/>
                <a:gd name="connsiteX6" fmla="*/ 207624 w 207623"/>
                <a:gd name="connsiteY6" fmla="*/ 3687 h 295836"/>
                <a:gd name="connsiteX7" fmla="*/ 71807 w 207623"/>
                <a:gd name="connsiteY7" fmla="*/ 104905 h 295836"/>
                <a:gd name="connsiteX8" fmla="*/ 27671 w 207623"/>
                <a:gd name="connsiteY8" fmla="*/ 239216 h 295836"/>
                <a:gd name="connsiteX9" fmla="*/ 0 w 207623"/>
                <a:gd name="connsiteY9" fmla="*/ 269175 h 295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7623" h="295836">
                  <a:moveTo>
                    <a:pt x="0" y="269175"/>
                  </a:moveTo>
                  <a:cubicBezTo>
                    <a:pt x="14166" y="313991"/>
                    <a:pt x="41246" y="293750"/>
                    <a:pt x="59067" y="270500"/>
                  </a:cubicBezTo>
                  <a:cubicBezTo>
                    <a:pt x="80195" y="242934"/>
                    <a:pt x="105117" y="146692"/>
                    <a:pt x="116603" y="106780"/>
                  </a:cubicBezTo>
                  <a:cubicBezTo>
                    <a:pt x="124887" y="77857"/>
                    <a:pt x="126036" y="33625"/>
                    <a:pt x="162792" y="42323"/>
                  </a:cubicBezTo>
                  <a:lnTo>
                    <a:pt x="163314" y="284700"/>
                  </a:lnTo>
                  <a:lnTo>
                    <a:pt x="206162" y="283295"/>
                  </a:lnTo>
                  <a:lnTo>
                    <a:pt x="207624" y="3687"/>
                  </a:lnTo>
                  <a:cubicBezTo>
                    <a:pt x="96032" y="-13341"/>
                    <a:pt x="93840" y="30011"/>
                    <a:pt x="71807" y="104905"/>
                  </a:cubicBezTo>
                  <a:lnTo>
                    <a:pt x="27671" y="239216"/>
                  </a:lnTo>
                  <a:cubicBezTo>
                    <a:pt x="18239" y="262080"/>
                    <a:pt x="17194" y="258271"/>
                    <a:pt x="0" y="269175"/>
                  </a:cubicBez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2B3E8198-F234-CECE-6598-63CA99A20F31}"/>
                </a:ext>
              </a:extLst>
            </p:cNvPr>
            <p:cNvSpPr/>
            <p:nvPr/>
          </p:nvSpPr>
          <p:spPr>
            <a:xfrm>
              <a:off x="6864772" y="2519772"/>
              <a:ext cx="135853" cy="283413"/>
            </a:xfrm>
            <a:custGeom>
              <a:avLst/>
              <a:gdLst>
                <a:gd name="connsiteX0" fmla="*/ 0 w 135853"/>
                <a:gd name="connsiteY0" fmla="*/ 282631 h 283413"/>
                <a:gd name="connsiteX1" fmla="*/ 131953 w 135853"/>
                <a:gd name="connsiteY1" fmla="*/ 283413 h 283413"/>
                <a:gd name="connsiteX2" fmla="*/ 133659 w 135853"/>
                <a:gd name="connsiteY2" fmla="*/ 244196 h 283413"/>
                <a:gd name="connsiteX3" fmla="*/ 46746 w 135853"/>
                <a:gd name="connsiteY3" fmla="*/ 241160 h 283413"/>
                <a:gd name="connsiteX4" fmla="*/ 45249 w 135853"/>
                <a:gd name="connsiteY4" fmla="*/ 158980 h 283413"/>
                <a:gd name="connsiteX5" fmla="*/ 89036 w 135853"/>
                <a:gd name="connsiteY5" fmla="*/ 158938 h 283413"/>
                <a:gd name="connsiteX6" fmla="*/ 98991 w 135853"/>
                <a:gd name="connsiteY6" fmla="*/ 117457 h 283413"/>
                <a:gd name="connsiteX7" fmla="*/ 47059 w 135853"/>
                <a:gd name="connsiteY7" fmla="*/ 117679 h 283413"/>
                <a:gd name="connsiteX8" fmla="*/ 44309 w 135853"/>
                <a:gd name="connsiteY8" fmla="*/ 46705 h 283413"/>
                <a:gd name="connsiteX9" fmla="*/ 133450 w 135853"/>
                <a:gd name="connsiteY9" fmla="*/ 37760 h 283413"/>
                <a:gd name="connsiteX10" fmla="*/ 134529 w 135853"/>
                <a:gd name="connsiteY10" fmla="*/ 887 h 283413"/>
                <a:gd name="connsiteX11" fmla="*/ 383 w 135853"/>
                <a:gd name="connsiteY11" fmla="*/ 0 h 283413"/>
                <a:gd name="connsiteX12" fmla="*/ 0 w 135853"/>
                <a:gd name="connsiteY12" fmla="*/ 282631 h 28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853" h="283413">
                  <a:moveTo>
                    <a:pt x="0" y="282631"/>
                  </a:moveTo>
                  <a:lnTo>
                    <a:pt x="131953" y="283413"/>
                  </a:lnTo>
                  <a:lnTo>
                    <a:pt x="133659" y="244196"/>
                  </a:lnTo>
                  <a:lnTo>
                    <a:pt x="46746" y="241160"/>
                  </a:lnTo>
                  <a:lnTo>
                    <a:pt x="45249" y="158980"/>
                  </a:lnTo>
                  <a:lnTo>
                    <a:pt x="89036" y="158938"/>
                  </a:lnTo>
                  <a:lnTo>
                    <a:pt x="98991" y="117457"/>
                  </a:lnTo>
                  <a:lnTo>
                    <a:pt x="47059" y="117679"/>
                  </a:lnTo>
                  <a:lnTo>
                    <a:pt x="44309" y="46705"/>
                  </a:lnTo>
                  <a:lnTo>
                    <a:pt x="133450" y="37760"/>
                  </a:lnTo>
                  <a:cubicBezTo>
                    <a:pt x="137383" y="21744"/>
                    <a:pt x="135539" y="18909"/>
                    <a:pt x="134529" y="887"/>
                  </a:cubicBezTo>
                  <a:lnTo>
                    <a:pt x="383" y="0"/>
                  </a:lnTo>
                  <a:lnTo>
                    <a:pt x="0" y="282631"/>
                  </a:ln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3FC6F6B7-32C9-C391-A78C-FF4897A23C3D}"/>
                </a:ext>
              </a:extLst>
            </p:cNvPr>
            <p:cNvSpPr/>
            <p:nvPr/>
          </p:nvSpPr>
          <p:spPr>
            <a:xfrm>
              <a:off x="5626201" y="2519873"/>
              <a:ext cx="137383" cy="282846"/>
            </a:xfrm>
            <a:custGeom>
              <a:avLst/>
              <a:gdLst>
                <a:gd name="connsiteX0" fmla="*/ 0 w 137383"/>
                <a:gd name="connsiteY0" fmla="*/ 281639 h 282846"/>
                <a:gd name="connsiteX1" fmla="*/ 44831 w 137383"/>
                <a:gd name="connsiteY1" fmla="*/ 282846 h 282846"/>
                <a:gd name="connsiteX2" fmla="*/ 44936 w 137383"/>
                <a:gd name="connsiteY2" fmla="*/ 46413 h 282846"/>
                <a:gd name="connsiteX3" fmla="*/ 137383 w 137383"/>
                <a:gd name="connsiteY3" fmla="*/ 45196 h 282846"/>
                <a:gd name="connsiteX4" fmla="*/ 136756 w 137383"/>
                <a:gd name="connsiteY4" fmla="*/ 654 h 282846"/>
                <a:gd name="connsiteX5" fmla="*/ 0 w 137383"/>
                <a:gd name="connsiteY5" fmla="*/ 0 h 282846"/>
                <a:gd name="connsiteX6" fmla="*/ 0 w 137383"/>
                <a:gd name="connsiteY6" fmla="*/ 281639 h 28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383" h="282846">
                  <a:moveTo>
                    <a:pt x="0" y="281639"/>
                  </a:moveTo>
                  <a:lnTo>
                    <a:pt x="44831" y="282846"/>
                  </a:lnTo>
                  <a:lnTo>
                    <a:pt x="44936" y="46413"/>
                  </a:lnTo>
                  <a:lnTo>
                    <a:pt x="137383" y="45196"/>
                  </a:lnTo>
                  <a:lnTo>
                    <a:pt x="136756" y="654"/>
                  </a:lnTo>
                  <a:lnTo>
                    <a:pt x="0" y="0"/>
                  </a:lnTo>
                  <a:lnTo>
                    <a:pt x="0" y="281639"/>
                  </a:ln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F444DC13-0F37-162E-67A1-37C2D8014AD7}"/>
                </a:ext>
              </a:extLst>
            </p:cNvPr>
            <p:cNvSpPr/>
            <p:nvPr/>
          </p:nvSpPr>
          <p:spPr>
            <a:xfrm>
              <a:off x="6453145" y="2636244"/>
              <a:ext cx="128746" cy="46465"/>
            </a:xfrm>
            <a:custGeom>
              <a:avLst/>
              <a:gdLst>
                <a:gd name="connsiteX0" fmla="*/ 0 w 128746"/>
                <a:gd name="connsiteY0" fmla="*/ 46466 h 46465"/>
                <a:gd name="connsiteX1" fmla="*/ 127916 w 128746"/>
                <a:gd name="connsiteY1" fmla="*/ 46136 h 46465"/>
                <a:gd name="connsiteX2" fmla="*/ 91229 w 128746"/>
                <a:gd name="connsiteY2" fmla="*/ 237 h 46465"/>
                <a:gd name="connsiteX3" fmla="*/ 2993 w 128746"/>
                <a:gd name="connsiteY3" fmla="*/ 136 h 46465"/>
                <a:gd name="connsiteX4" fmla="*/ 0 w 128746"/>
                <a:gd name="connsiteY4" fmla="*/ 46466 h 4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746" h="46465">
                  <a:moveTo>
                    <a:pt x="0" y="46466"/>
                  </a:moveTo>
                  <a:lnTo>
                    <a:pt x="127916" y="46136"/>
                  </a:lnTo>
                  <a:cubicBezTo>
                    <a:pt x="128716" y="397"/>
                    <a:pt x="135469" y="248"/>
                    <a:pt x="91229" y="237"/>
                  </a:cubicBezTo>
                  <a:cubicBezTo>
                    <a:pt x="61887" y="230"/>
                    <a:pt x="32266" y="-218"/>
                    <a:pt x="2993" y="136"/>
                  </a:cubicBezTo>
                  <a:lnTo>
                    <a:pt x="0" y="46466"/>
                  </a:ln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4EDA91A4-E1E1-8678-585B-B6AB25B0ADDA}"/>
                </a:ext>
              </a:extLst>
            </p:cNvPr>
            <p:cNvSpPr/>
            <p:nvPr/>
          </p:nvSpPr>
          <p:spPr>
            <a:xfrm>
              <a:off x="3958981" y="2078266"/>
              <a:ext cx="452943" cy="825826"/>
            </a:xfrm>
            <a:custGeom>
              <a:avLst/>
              <a:gdLst>
                <a:gd name="connsiteX0" fmla="*/ 0 w 452943"/>
                <a:gd name="connsiteY0" fmla="*/ 710305 h 825826"/>
                <a:gd name="connsiteX1" fmla="*/ 140724 w 452943"/>
                <a:gd name="connsiteY1" fmla="*/ 710023 h 825826"/>
                <a:gd name="connsiteX2" fmla="*/ 264533 w 452943"/>
                <a:gd name="connsiteY2" fmla="*/ 730143 h 825826"/>
                <a:gd name="connsiteX3" fmla="*/ 365752 w 452943"/>
                <a:gd name="connsiteY3" fmla="*/ 769722 h 825826"/>
                <a:gd name="connsiteX4" fmla="*/ 429901 w 452943"/>
                <a:gd name="connsiteY4" fmla="*/ 809228 h 825826"/>
                <a:gd name="connsiteX5" fmla="*/ 452943 w 452943"/>
                <a:gd name="connsiteY5" fmla="*/ 823383 h 825826"/>
                <a:gd name="connsiteX6" fmla="*/ 433486 w 452943"/>
                <a:gd name="connsiteY6" fmla="*/ 565856 h 825826"/>
                <a:gd name="connsiteX7" fmla="*/ 363037 w 452943"/>
                <a:gd name="connsiteY7" fmla="*/ 322683 h 825826"/>
                <a:gd name="connsiteX8" fmla="*/ 282876 w 452943"/>
                <a:gd name="connsiteY8" fmla="*/ 156152 h 825826"/>
                <a:gd name="connsiteX9" fmla="*/ 257815 w 452943"/>
                <a:gd name="connsiteY9" fmla="*/ 113161 h 825826"/>
                <a:gd name="connsiteX10" fmla="*/ 152281 w 452943"/>
                <a:gd name="connsiteY10" fmla="*/ 0 h 825826"/>
                <a:gd name="connsiteX11" fmla="*/ 162966 w 452943"/>
                <a:gd name="connsiteY11" fmla="*/ 98485 h 825826"/>
                <a:gd name="connsiteX12" fmla="*/ 145319 w 452943"/>
                <a:gd name="connsiteY12" fmla="*/ 412371 h 825826"/>
                <a:gd name="connsiteX13" fmla="*/ 124505 w 452943"/>
                <a:gd name="connsiteY13" fmla="*/ 503591 h 825826"/>
                <a:gd name="connsiteX14" fmla="*/ 0 w 452943"/>
                <a:gd name="connsiteY14" fmla="*/ 710305 h 82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2943" h="825826">
                  <a:moveTo>
                    <a:pt x="0" y="710305"/>
                  </a:moveTo>
                  <a:cubicBezTo>
                    <a:pt x="56840" y="710023"/>
                    <a:pt x="96589" y="708590"/>
                    <a:pt x="140724" y="710023"/>
                  </a:cubicBezTo>
                  <a:cubicBezTo>
                    <a:pt x="188132" y="711567"/>
                    <a:pt x="221338" y="720488"/>
                    <a:pt x="264533" y="730143"/>
                  </a:cubicBezTo>
                  <a:cubicBezTo>
                    <a:pt x="299375" y="737923"/>
                    <a:pt x="337454" y="753689"/>
                    <a:pt x="365752" y="769722"/>
                  </a:cubicBezTo>
                  <a:cubicBezTo>
                    <a:pt x="398366" y="788207"/>
                    <a:pt x="399619" y="788520"/>
                    <a:pt x="429901" y="809228"/>
                  </a:cubicBezTo>
                  <a:cubicBezTo>
                    <a:pt x="449010" y="826750"/>
                    <a:pt x="447444" y="828342"/>
                    <a:pt x="452943" y="823383"/>
                  </a:cubicBezTo>
                  <a:cubicBezTo>
                    <a:pt x="452943" y="700908"/>
                    <a:pt x="451690" y="703127"/>
                    <a:pt x="433486" y="565856"/>
                  </a:cubicBezTo>
                  <a:cubicBezTo>
                    <a:pt x="423357" y="489488"/>
                    <a:pt x="392170" y="391959"/>
                    <a:pt x="363037" y="322683"/>
                  </a:cubicBezTo>
                  <a:cubicBezTo>
                    <a:pt x="333938" y="253489"/>
                    <a:pt x="324018" y="228695"/>
                    <a:pt x="282876" y="156152"/>
                  </a:cubicBezTo>
                  <a:cubicBezTo>
                    <a:pt x="274070" y="140581"/>
                    <a:pt x="267735" y="129890"/>
                    <a:pt x="257815" y="113161"/>
                  </a:cubicBezTo>
                  <a:cubicBezTo>
                    <a:pt x="240899" y="84615"/>
                    <a:pt x="186635" y="4104"/>
                    <a:pt x="152281" y="0"/>
                  </a:cubicBezTo>
                  <a:cubicBezTo>
                    <a:pt x="162966" y="60533"/>
                    <a:pt x="161261" y="60106"/>
                    <a:pt x="162966" y="98485"/>
                  </a:cubicBezTo>
                  <a:cubicBezTo>
                    <a:pt x="167178" y="194062"/>
                    <a:pt x="167178" y="327266"/>
                    <a:pt x="145319" y="412371"/>
                  </a:cubicBezTo>
                  <a:cubicBezTo>
                    <a:pt x="136165" y="447895"/>
                    <a:pt x="143579" y="437527"/>
                    <a:pt x="124505" y="503591"/>
                  </a:cubicBezTo>
                  <a:cubicBezTo>
                    <a:pt x="82980" y="647132"/>
                    <a:pt x="24956" y="684975"/>
                    <a:pt x="0" y="710305"/>
                  </a:cubicBez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0C235145-AEF7-7B3D-E0A6-E64EABE3E446}"/>
                </a:ext>
              </a:extLst>
            </p:cNvPr>
            <p:cNvSpPr/>
            <p:nvPr/>
          </p:nvSpPr>
          <p:spPr>
            <a:xfrm>
              <a:off x="3767960" y="2919552"/>
              <a:ext cx="944278" cy="106541"/>
            </a:xfrm>
            <a:custGeom>
              <a:avLst/>
              <a:gdLst>
                <a:gd name="connsiteX0" fmla="*/ 0 w 944278"/>
                <a:gd name="connsiteY0" fmla="*/ 102444 h 106541"/>
                <a:gd name="connsiteX1" fmla="*/ 16185 w 944278"/>
                <a:gd name="connsiteY1" fmla="*/ 105567 h 106541"/>
                <a:gd name="connsiteX2" fmla="*/ 74556 w 944278"/>
                <a:gd name="connsiteY2" fmla="*/ 86859 h 106541"/>
                <a:gd name="connsiteX3" fmla="*/ 426038 w 944278"/>
                <a:gd name="connsiteY3" fmla="*/ 58830 h 106541"/>
                <a:gd name="connsiteX4" fmla="*/ 515700 w 944278"/>
                <a:gd name="connsiteY4" fmla="*/ 68297 h 106541"/>
                <a:gd name="connsiteX5" fmla="*/ 612951 w 944278"/>
                <a:gd name="connsiteY5" fmla="*/ 79451 h 106541"/>
                <a:gd name="connsiteX6" fmla="*/ 853119 w 944278"/>
                <a:gd name="connsiteY6" fmla="*/ 65884 h 106541"/>
                <a:gd name="connsiteX7" fmla="*/ 944278 w 944278"/>
                <a:gd name="connsiteY7" fmla="*/ 57 h 106541"/>
                <a:gd name="connsiteX8" fmla="*/ 816537 w 944278"/>
                <a:gd name="connsiteY8" fmla="*/ 46473 h 106541"/>
                <a:gd name="connsiteX9" fmla="*/ 314655 w 944278"/>
                <a:gd name="connsiteY9" fmla="*/ 1 h 106541"/>
                <a:gd name="connsiteX10" fmla="*/ 136304 w 944278"/>
                <a:gd name="connsiteY10" fmla="*/ 30530 h 106541"/>
                <a:gd name="connsiteX11" fmla="*/ 0 w 944278"/>
                <a:gd name="connsiteY11" fmla="*/ 102444 h 10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4278" h="106541">
                  <a:moveTo>
                    <a:pt x="0" y="102444"/>
                  </a:moveTo>
                  <a:cubicBezTo>
                    <a:pt x="4246" y="105261"/>
                    <a:pt x="-5743" y="108081"/>
                    <a:pt x="16185" y="105567"/>
                  </a:cubicBezTo>
                  <a:lnTo>
                    <a:pt x="74556" y="86859"/>
                  </a:lnTo>
                  <a:cubicBezTo>
                    <a:pt x="158650" y="55985"/>
                    <a:pt x="329065" y="47524"/>
                    <a:pt x="426038" y="58830"/>
                  </a:cubicBezTo>
                  <a:cubicBezTo>
                    <a:pt x="456145" y="62336"/>
                    <a:pt x="487541" y="64941"/>
                    <a:pt x="515700" y="68297"/>
                  </a:cubicBezTo>
                  <a:cubicBezTo>
                    <a:pt x="546748" y="72001"/>
                    <a:pt x="581068" y="75086"/>
                    <a:pt x="612951" y="79451"/>
                  </a:cubicBezTo>
                  <a:cubicBezTo>
                    <a:pt x="693251" y="90438"/>
                    <a:pt x="771427" y="86702"/>
                    <a:pt x="853119" y="65884"/>
                  </a:cubicBezTo>
                  <a:cubicBezTo>
                    <a:pt x="868260" y="62030"/>
                    <a:pt x="938536" y="30499"/>
                    <a:pt x="944278" y="57"/>
                  </a:cubicBezTo>
                  <a:cubicBezTo>
                    <a:pt x="919948" y="4446"/>
                    <a:pt x="868539" y="44313"/>
                    <a:pt x="816537" y="46473"/>
                  </a:cubicBezTo>
                  <a:cubicBezTo>
                    <a:pt x="703971" y="51151"/>
                    <a:pt x="467075" y="-281"/>
                    <a:pt x="314655" y="1"/>
                  </a:cubicBezTo>
                  <a:cubicBezTo>
                    <a:pt x="266378" y="92"/>
                    <a:pt x="177446" y="16027"/>
                    <a:pt x="136304" y="30530"/>
                  </a:cubicBezTo>
                  <a:cubicBezTo>
                    <a:pt x="105813" y="41267"/>
                    <a:pt x="14236" y="78428"/>
                    <a:pt x="0" y="102444"/>
                  </a:cubicBezTo>
                  <a:close/>
                </a:path>
              </a:pathLst>
            </a:custGeom>
            <a:grpFill/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F2BCBD62-23C6-55B6-B8EC-C40EA6EC61E5}"/>
                </a:ext>
              </a:extLst>
            </p:cNvPr>
            <p:cNvSpPr/>
            <p:nvPr/>
          </p:nvSpPr>
          <p:spPr>
            <a:xfrm>
              <a:off x="3759154" y="2232801"/>
              <a:ext cx="915075" cy="896822"/>
            </a:xfrm>
            <a:custGeom>
              <a:avLst/>
              <a:gdLst>
                <a:gd name="connsiteX0" fmla="*/ 310861 w 915075"/>
                <a:gd name="connsiteY0" fmla="*/ 6455 h 896822"/>
                <a:gd name="connsiteX1" fmla="*/ 0 w 915075"/>
                <a:gd name="connsiteY1" fmla="*/ 439642 h 896822"/>
                <a:gd name="connsiteX2" fmla="*/ 82005 w 915075"/>
                <a:gd name="connsiteY2" fmla="*/ 700890 h 896822"/>
                <a:gd name="connsiteX3" fmla="*/ 583504 w 915075"/>
                <a:gd name="connsiteY3" fmla="*/ 0 h 896822"/>
                <a:gd name="connsiteX4" fmla="*/ 915076 w 915075"/>
                <a:gd name="connsiteY4" fmla="*/ 439642 h 896822"/>
                <a:gd name="connsiteX5" fmla="*/ 833070 w 915075"/>
                <a:gd name="connsiteY5" fmla="*/ 700890 h 896822"/>
                <a:gd name="connsiteX6" fmla="*/ 730146 w 915075"/>
                <a:gd name="connsiteY6" fmla="*/ 806849 h 896822"/>
                <a:gd name="connsiteX7" fmla="*/ 457538 w 915075"/>
                <a:gd name="connsiteY7" fmla="*/ 896823 h 896822"/>
                <a:gd name="connsiteX8" fmla="*/ 162618 w 915075"/>
                <a:gd name="connsiteY8" fmla="*/ 789181 h 89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075" h="896822">
                  <a:moveTo>
                    <a:pt x="310861" y="6455"/>
                  </a:moveTo>
                  <a:cubicBezTo>
                    <a:pt x="130109" y="67538"/>
                    <a:pt x="0" y="238405"/>
                    <a:pt x="0" y="439642"/>
                  </a:cubicBezTo>
                  <a:cubicBezTo>
                    <a:pt x="0" y="536777"/>
                    <a:pt x="30317" y="626838"/>
                    <a:pt x="82005" y="700890"/>
                  </a:cubicBezTo>
                  <a:moveTo>
                    <a:pt x="583504" y="0"/>
                  </a:moveTo>
                  <a:cubicBezTo>
                    <a:pt x="774943" y="54656"/>
                    <a:pt x="915076" y="230796"/>
                    <a:pt x="915076" y="439642"/>
                  </a:cubicBezTo>
                  <a:cubicBezTo>
                    <a:pt x="915076" y="536777"/>
                    <a:pt x="884759" y="626838"/>
                    <a:pt x="833070" y="700890"/>
                  </a:cubicBezTo>
                  <a:moveTo>
                    <a:pt x="730146" y="806849"/>
                  </a:moveTo>
                  <a:cubicBezTo>
                    <a:pt x="654023" y="863379"/>
                    <a:pt x="559697" y="896823"/>
                    <a:pt x="457538" y="896823"/>
                  </a:cubicBezTo>
                  <a:cubicBezTo>
                    <a:pt x="345181" y="896823"/>
                    <a:pt x="242257" y="856343"/>
                    <a:pt x="162618" y="789181"/>
                  </a:cubicBezTo>
                </a:path>
              </a:pathLst>
            </a:custGeom>
            <a:grpFill/>
            <a:ln w="2550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69FF635-889D-3FFE-F973-A44F19CAC9FB}"/>
              </a:ext>
            </a:extLst>
          </p:cNvPr>
          <p:cNvSpPr txBox="1"/>
          <p:nvPr/>
        </p:nvSpPr>
        <p:spPr>
          <a:xfrm>
            <a:off x="6499474" y="323199"/>
            <a:ext cx="2617911" cy="49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rgbClr val="DC2A1C"/>
                </a:solidFill>
                <a:latin typeface="Montserrat" pitchFamily="2" charset="0"/>
                <a:cs typeface="Arial" panose="020B0604020202020204" pitchFamily="34" charset="0"/>
              </a:rPr>
              <a:t>профессиональная</a:t>
            </a:r>
            <a:br>
              <a:rPr lang="ru-RU" sz="1600" dirty="0">
                <a:solidFill>
                  <a:srgbClr val="DC2A1C"/>
                </a:solidFill>
                <a:latin typeface="Montserrat" pitchFamily="2" charset="0"/>
                <a:cs typeface="Arial" panose="020B0604020202020204" pitchFamily="34" charset="0"/>
              </a:rPr>
            </a:br>
            <a:r>
              <a:rPr lang="ru-RU" sz="1600" dirty="0" err="1">
                <a:solidFill>
                  <a:srgbClr val="DC2A1C"/>
                </a:solidFill>
                <a:latin typeface="Montserrat" pitchFamily="2" charset="0"/>
                <a:cs typeface="Arial" panose="020B0604020202020204" pitchFamily="34" charset="0"/>
              </a:rPr>
              <a:t>видеоэндоскопия</a:t>
            </a:r>
            <a:endParaRPr lang="ru-RU" sz="1600" dirty="0">
              <a:solidFill>
                <a:srgbClr val="DC2A1C"/>
              </a:solidFill>
              <a:latin typeface="Montserrat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F8D529-4516-8541-9270-2FF289DF31AD}"/>
              </a:ext>
            </a:extLst>
          </p:cNvPr>
          <p:cNvSpPr txBox="1"/>
          <p:nvPr/>
        </p:nvSpPr>
        <p:spPr>
          <a:xfrm rot="16200000">
            <a:off x="3835400" y="2438980"/>
            <a:ext cx="4521200" cy="29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600" dirty="0">
                <a:solidFill>
                  <a:schemeClr val="bg1">
                    <a:alpha val="89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удобство и надежность</a:t>
            </a:r>
            <a:endParaRPr lang="ru-RU" sz="1600" dirty="0">
              <a:solidFill>
                <a:schemeClr val="bg1">
                  <a:alpha val="89000"/>
                </a:schemeClr>
              </a:solidFill>
              <a:latin typeface="Montserrat" pitchFamily="2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DFEC9AE8-77FC-B4DA-408E-B6ECB4DDEBED}"/>
              </a:ext>
            </a:extLst>
          </p:cNvPr>
          <p:cNvSpPr/>
          <p:nvPr/>
        </p:nvSpPr>
        <p:spPr>
          <a:xfrm>
            <a:off x="6022646" y="3261784"/>
            <a:ext cx="146707" cy="3416300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E33E171-88A4-979E-70FF-72D144C6E456}"/>
              </a:ext>
            </a:extLst>
          </p:cNvPr>
          <p:cNvSpPr/>
          <p:nvPr/>
        </p:nvSpPr>
        <p:spPr>
          <a:xfrm rot="16200000">
            <a:off x="10476778" y="-1174188"/>
            <a:ext cx="142401" cy="3316034"/>
          </a:xfrm>
          <a:prstGeom prst="rect">
            <a:avLst/>
          </a:prstGeom>
          <a:solidFill>
            <a:srgbClr val="DC2A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BC6F0-D5A4-1D6D-6D78-8B3ECD050537}"/>
              </a:ext>
            </a:extLst>
          </p:cNvPr>
          <p:cNvSpPr txBox="1"/>
          <p:nvPr/>
        </p:nvSpPr>
        <p:spPr>
          <a:xfrm>
            <a:off x="6551904" y="1644058"/>
            <a:ext cx="556819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ontserrat" pitchFamily="2" charset="0"/>
              </a:rPr>
              <a:t>Экономия времени: мгновенная готовность к работе </a:t>
            </a:r>
            <a:r>
              <a:rPr lang="ru-RU" dirty="0">
                <a:latin typeface="Montserrat" pitchFamily="2" charset="0"/>
              </a:rPr>
              <a:t>в любых условиях</a:t>
            </a:r>
            <a:r>
              <a:rPr lang="en-GB" dirty="0">
                <a:effectLst/>
                <a:latin typeface="Montserrat" pitchFamily="2" charset="0"/>
              </a:rPr>
              <a:t>.</a:t>
            </a:r>
            <a:br>
              <a:rPr lang="ru-RU" dirty="0">
                <a:effectLst/>
                <a:latin typeface="Montserrat" pitchFamily="2" charset="0"/>
              </a:rPr>
            </a:br>
            <a:endParaRPr lang="en-GB" dirty="0">
              <a:effectLst/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ontserrat" pitchFamily="2" charset="0"/>
              </a:rPr>
              <a:t>Повышение точности диагностики благодаря высо</a:t>
            </a:r>
            <a:r>
              <a:rPr lang="ru-RU" dirty="0">
                <a:latin typeface="Montserrat" pitchFamily="2" charset="0"/>
              </a:rPr>
              <a:t>кому</a:t>
            </a:r>
            <a:r>
              <a:rPr lang="ru-RU" dirty="0">
                <a:effectLst/>
                <a:latin typeface="Montserrat" pitchFamily="2" charset="0"/>
              </a:rPr>
              <a:t> разрешению.</a:t>
            </a:r>
            <a:br>
              <a:rPr lang="ru-RU" dirty="0">
                <a:effectLst/>
                <a:latin typeface="Montserrat" pitchFamily="2" charset="0"/>
              </a:rPr>
            </a:br>
            <a:endParaRPr lang="ru-RU" dirty="0">
              <a:effectLst/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ontserrat" pitchFamily="2" charset="0"/>
              </a:rPr>
              <a:t>Комфорт и лояльность пациентов. Особенно детей!</a:t>
            </a:r>
            <a:br>
              <a:rPr lang="ru-RU" dirty="0">
                <a:effectLst/>
                <a:latin typeface="Montserrat" pitchFamily="2" charset="0"/>
              </a:rPr>
            </a:br>
            <a:endParaRPr lang="ru-RU" dirty="0">
              <a:effectLst/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ontserrat" pitchFamily="2" charset="0"/>
              </a:rPr>
              <a:t>Универсальность. Одна система для осмотров и операций.</a:t>
            </a:r>
            <a:br>
              <a:rPr lang="ru-RU" dirty="0">
                <a:effectLst/>
                <a:latin typeface="Montserrat" pitchFamily="2" charset="0"/>
              </a:rPr>
            </a:br>
            <a:endParaRPr lang="ru-RU" dirty="0">
              <a:effectLst/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ontserrat" pitchFamily="2" charset="0"/>
              </a:rPr>
              <a:t>Простота документирования: цифровизация процесса.</a:t>
            </a:r>
            <a:br>
              <a:rPr lang="ru-RU" dirty="0">
                <a:effectLst/>
                <a:latin typeface="Montserrat" pitchFamily="2" charset="0"/>
              </a:rPr>
            </a:br>
            <a:endParaRPr lang="ru-RU" dirty="0">
              <a:effectLst/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Montserrat" pitchFamily="2" charset="0"/>
              </a:rPr>
              <a:t>Инвестиция в репутацию: </a:t>
            </a:r>
            <a:r>
              <a:rPr lang="ru-RU" dirty="0">
                <a:latin typeface="Montserrat" pitchFamily="2" charset="0"/>
              </a:rPr>
              <a:t>о</a:t>
            </a:r>
            <a:r>
              <a:rPr lang="ru-RU" dirty="0">
                <a:effectLst/>
                <a:latin typeface="Montserrat" pitchFamily="2" charset="0"/>
              </a:rPr>
              <a:t>снащение клиники передовыми технологиями.</a:t>
            </a:r>
          </a:p>
        </p:txBody>
      </p:sp>
    </p:spTree>
    <p:extLst>
      <p:ext uri="{BB962C8B-B14F-4D97-AF65-F5344CB8AC3E}">
        <p14:creationId xmlns:p14="http://schemas.microsoft.com/office/powerpoint/2010/main" val="3006900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человек, одежда, Человеческое лицо, сте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B1B8124-40D3-E0A8-CCC3-6F1B29D0B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81180" y="1137148"/>
            <a:ext cx="6852984" cy="456865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ловек, одежда, стена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081CE61-FF98-E107-F59A-CF94D416C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383510" y="-391871"/>
            <a:ext cx="6852984" cy="7626685"/>
          </a:xfrm>
          <a:prstGeom prst="rect">
            <a:avLst/>
          </a:prstGeom>
        </p:spPr>
      </p:pic>
      <p:sp>
        <p:nvSpPr>
          <p:cNvPr id="8" name="Скругленный прямоугольник 23">
            <a:extLst>
              <a:ext uri="{FF2B5EF4-FFF2-40B4-BE49-F238E27FC236}">
                <a16:creationId xmlns:a16="http://schemas.microsoft.com/office/drawing/2014/main" id="{F4D50E24-8D63-0CC3-2DBA-BA856DC26A05}"/>
              </a:ext>
            </a:extLst>
          </p:cNvPr>
          <p:cNvSpPr/>
          <p:nvPr/>
        </p:nvSpPr>
        <p:spPr>
          <a:xfrm>
            <a:off x="363713" y="5220022"/>
            <a:ext cx="7796614" cy="1260562"/>
          </a:xfrm>
          <a:prstGeom prst="roundRect">
            <a:avLst/>
          </a:prstGeom>
          <a:solidFill>
            <a:schemeClr val="bg1">
              <a:alpha val="93304"/>
            </a:schemeClr>
          </a:solidFill>
          <a:ln w="19050">
            <a:solidFill>
              <a:srgbClr val="DC2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0FAA71-DB8B-0A35-2BB9-E9DF60E803D8}"/>
              </a:ext>
            </a:extLst>
          </p:cNvPr>
          <p:cNvSpPr txBox="1"/>
          <p:nvPr/>
        </p:nvSpPr>
        <p:spPr>
          <a:xfrm>
            <a:off x="1567724" y="5397451"/>
            <a:ext cx="64186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Комфортное расстояние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до монитора, физиологическая поза рук, небольшой вес, эргономика</a:t>
            </a:r>
          </a:p>
        </p:txBody>
      </p:sp>
      <p:grpSp>
        <p:nvGrpSpPr>
          <p:cNvPr id="2" name="Группа 20">
            <a:extLst>
              <a:ext uri="{FF2B5EF4-FFF2-40B4-BE49-F238E27FC236}">
                <a16:creationId xmlns:a16="http://schemas.microsoft.com/office/drawing/2014/main" id="{87DC5EFA-2A68-C415-D61E-FDAAD385DB44}"/>
              </a:ext>
            </a:extLst>
          </p:cNvPr>
          <p:cNvGrpSpPr/>
          <p:nvPr/>
        </p:nvGrpSpPr>
        <p:grpSpPr>
          <a:xfrm>
            <a:off x="654843" y="5431584"/>
            <a:ext cx="759159" cy="837437"/>
            <a:chOff x="10308234" y="452532"/>
            <a:chExt cx="304921" cy="336362"/>
          </a:xfrm>
        </p:grpSpPr>
        <p:sp>
          <p:nvSpPr>
            <p:cNvPr id="3" name="Полилиния 17">
              <a:extLst>
                <a:ext uri="{FF2B5EF4-FFF2-40B4-BE49-F238E27FC236}">
                  <a16:creationId xmlns:a16="http://schemas.microsoft.com/office/drawing/2014/main" id="{EFDE022F-B4E6-881A-4B26-30F7E9A122DE}"/>
                </a:ext>
              </a:extLst>
            </p:cNvPr>
            <p:cNvSpPr/>
            <p:nvPr/>
          </p:nvSpPr>
          <p:spPr>
            <a:xfrm>
              <a:off x="10372165" y="452532"/>
              <a:ext cx="144911" cy="264208"/>
            </a:xfrm>
            <a:custGeom>
              <a:avLst/>
              <a:gdLst>
                <a:gd name="connsiteX0" fmla="*/ 0 w 452943"/>
                <a:gd name="connsiteY0" fmla="*/ 710305 h 825826"/>
                <a:gd name="connsiteX1" fmla="*/ 140724 w 452943"/>
                <a:gd name="connsiteY1" fmla="*/ 710023 h 825826"/>
                <a:gd name="connsiteX2" fmla="*/ 264533 w 452943"/>
                <a:gd name="connsiteY2" fmla="*/ 730143 h 825826"/>
                <a:gd name="connsiteX3" fmla="*/ 365752 w 452943"/>
                <a:gd name="connsiteY3" fmla="*/ 769722 h 825826"/>
                <a:gd name="connsiteX4" fmla="*/ 429901 w 452943"/>
                <a:gd name="connsiteY4" fmla="*/ 809228 h 825826"/>
                <a:gd name="connsiteX5" fmla="*/ 452943 w 452943"/>
                <a:gd name="connsiteY5" fmla="*/ 823383 h 825826"/>
                <a:gd name="connsiteX6" fmla="*/ 433486 w 452943"/>
                <a:gd name="connsiteY6" fmla="*/ 565856 h 825826"/>
                <a:gd name="connsiteX7" fmla="*/ 363037 w 452943"/>
                <a:gd name="connsiteY7" fmla="*/ 322683 h 825826"/>
                <a:gd name="connsiteX8" fmla="*/ 282876 w 452943"/>
                <a:gd name="connsiteY8" fmla="*/ 156152 h 825826"/>
                <a:gd name="connsiteX9" fmla="*/ 257815 w 452943"/>
                <a:gd name="connsiteY9" fmla="*/ 113161 h 825826"/>
                <a:gd name="connsiteX10" fmla="*/ 152281 w 452943"/>
                <a:gd name="connsiteY10" fmla="*/ 0 h 825826"/>
                <a:gd name="connsiteX11" fmla="*/ 162966 w 452943"/>
                <a:gd name="connsiteY11" fmla="*/ 98485 h 825826"/>
                <a:gd name="connsiteX12" fmla="*/ 145319 w 452943"/>
                <a:gd name="connsiteY12" fmla="*/ 412371 h 825826"/>
                <a:gd name="connsiteX13" fmla="*/ 124505 w 452943"/>
                <a:gd name="connsiteY13" fmla="*/ 503591 h 825826"/>
                <a:gd name="connsiteX14" fmla="*/ 0 w 452943"/>
                <a:gd name="connsiteY14" fmla="*/ 710305 h 82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2943" h="825826">
                  <a:moveTo>
                    <a:pt x="0" y="710305"/>
                  </a:moveTo>
                  <a:cubicBezTo>
                    <a:pt x="56840" y="710023"/>
                    <a:pt x="96589" y="708590"/>
                    <a:pt x="140724" y="710023"/>
                  </a:cubicBezTo>
                  <a:cubicBezTo>
                    <a:pt x="188132" y="711567"/>
                    <a:pt x="221338" y="720488"/>
                    <a:pt x="264533" y="730143"/>
                  </a:cubicBezTo>
                  <a:cubicBezTo>
                    <a:pt x="299375" y="737923"/>
                    <a:pt x="337454" y="753689"/>
                    <a:pt x="365752" y="769722"/>
                  </a:cubicBezTo>
                  <a:cubicBezTo>
                    <a:pt x="398366" y="788207"/>
                    <a:pt x="399619" y="788520"/>
                    <a:pt x="429901" y="809228"/>
                  </a:cubicBezTo>
                  <a:cubicBezTo>
                    <a:pt x="449010" y="826750"/>
                    <a:pt x="447444" y="828342"/>
                    <a:pt x="452943" y="823383"/>
                  </a:cubicBezTo>
                  <a:cubicBezTo>
                    <a:pt x="452943" y="700908"/>
                    <a:pt x="451690" y="703127"/>
                    <a:pt x="433486" y="565856"/>
                  </a:cubicBezTo>
                  <a:cubicBezTo>
                    <a:pt x="423357" y="489488"/>
                    <a:pt x="392170" y="391959"/>
                    <a:pt x="363037" y="322683"/>
                  </a:cubicBezTo>
                  <a:cubicBezTo>
                    <a:pt x="333938" y="253489"/>
                    <a:pt x="324018" y="228695"/>
                    <a:pt x="282876" y="156152"/>
                  </a:cubicBezTo>
                  <a:cubicBezTo>
                    <a:pt x="274070" y="140581"/>
                    <a:pt x="267735" y="129890"/>
                    <a:pt x="257815" y="113161"/>
                  </a:cubicBezTo>
                  <a:cubicBezTo>
                    <a:pt x="240899" y="84615"/>
                    <a:pt x="186635" y="4104"/>
                    <a:pt x="152281" y="0"/>
                  </a:cubicBezTo>
                  <a:cubicBezTo>
                    <a:pt x="162966" y="60533"/>
                    <a:pt x="161261" y="60106"/>
                    <a:pt x="162966" y="98485"/>
                  </a:cubicBezTo>
                  <a:cubicBezTo>
                    <a:pt x="167178" y="194062"/>
                    <a:pt x="167178" y="327266"/>
                    <a:pt x="145319" y="412371"/>
                  </a:cubicBezTo>
                  <a:cubicBezTo>
                    <a:pt x="136165" y="447895"/>
                    <a:pt x="143579" y="437527"/>
                    <a:pt x="124505" y="503591"/>
                  </a:cubicBezTo>
                  <a:cubicBezTo>
                    <a:pt x="82980" y="647132"/>
                    <a:pt x="24956" y="684975"/>
                    <a:pt x="0" y="710305"/>
                  </a:cubicBezTo>
                  <a:close/>
                </a:path>
              </a:pathLst>
            </a:custGeom>
            <a:solidFill>
              <a:srgbClr val="DC2A1C"/>
            </a:solidFill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4" name="Полилиния 18">
              <a:extLst>
                <a:ext uri="{FF2B5EF4-FFF2-40B4-BE49-F238E27FC236}">
                  <a16:creationId xmlns:a16="http://schemas.microsoft.com/office/drawing/2014/main" id="{A5DCE122-6C47-EB18-B7E7-05AD660A954A}"/>
                </a:ext>
              </a:extLst>
            </p:cNvPr>
            <p:cNvSpPr/>
            <p:nvPr/>
          </p:nvSpPr>
          <p:spPr>
            <a:xfrm>
              <a:off x="10311051" y="721686"/>
              <a:ext cx="302104" cy="34086"/>
            </a:xfrm>
            <a:custGeom>
              <a:avLst/>
              <a:gdLst>
                <a:gd name="connsiteX0" fmla="*/ 0 w 944278"/>
                <a:gd name="connsiteY0" fmla="*/ 102444 h 106541"/>
                <a:gd name="connsiteX1" fmla="*/ 16185 w 944278"/>
                <a:gd name="connsiteY1" fmla="*/ 105567 h 106541"/>
                <a:gd name="connsiteX2" fmla="*/ 74556 w 944278"/>
                <a:gd name="connsiteY2" fmla="*/ 86859 h 106541"/>
                <a:gd name="connsiteX3" fmla="*/ 426038 w 944278"/>
                <a:gd name="connsiteY3" fmla="*/ 58830 h 106541"/>
                <a:gd name="connsiteX4" fmla="*/ 515700 w 944278"/>
                <a:gd name="connsiteY4" fmla="*/ 68297 h 106541"/>
                <a:gd name="connsiteX5" fmla="*/ 612951 w 944278"/>
                <a:gd name="connsiteY5" fmla="*/ 79451 h 106541"/>
                <a:gd name="connsiteX6" fmla="*/ 853119 w 944278"/>
                <a:gd name="connsiteY6" fmla="*/ 65884 h 106541"/>
                <a:gd name="connsiteX7" fmla="*/ 944278 w 944278"/>
                <a:gd name="connsiteY7" fmla="*/ 57 h 106541"/>
                <a:gd name="connsiteX8" fmla="*/ 816537 w 944278"/>
                <a:gd name="connsiteY8" fmla="*/ 46473 h 106541"/>
                <a:gd name="connsiteX9" fmla="*/ 314655 w 944278"/>
                <a:gd name="connsiteY9" fmla="*/ 1 h 106541"/>
                <a:gd name="connsiteX10" fmla="*/ 136304 w 944278"/>
                <a:gd name="connsiteY10" fmla="*/ 30530 h 106541"/>
                <a:gd name="connsiteX11" fmla="*/ 0 w 944278"/>
                <a:gd name="connsiteY11" fmla="*/ 102444 h 10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4278" h="106541">
                  <a:moveTo>
                    <a:pt x="0" y="102444"/>
                  </a:moveTo>
                  <a:cubicBezTo>
                    <a:pt x="4246" y="105261"/>
                    <a:pt x="-5743" y="108081"/>
                    <a:pt x="16185" y="105567"/>
                  </a:cubicBezTo>
                  <a:lnTo>
                    <a:pt x="74556" y="86859"/>
                  </a:lnTo>
                  <a:cubicBezTo>
                    <a:pt x="158650" y="55985"/>
                    <a:pt x="329065" y="47524"/>
                    <a:pt x="426038" y="58830"/>
                  </a:cubicBezTo>
                  <a:cubicBezTo>
                    <a:pt x="456145" y="62336"/>
                    <a:pt x="487541" y="64941"/>
                    <a:pt x="515700" y="68297"/>
                  </a:cubicBezTo>
                  <a:cubicBezTo>
                    <a:pt x="546748" y="72001"/>
                    <a:pt x="581068" y="75086"/>
                    <a:pt x="612951" y="79451"/>
                  </a:cubicBezTo>
                  <a:cubicBezTo>
                    <a:pt x="693251" y="90438"/>
                    <a:pt x="771427" y="86702"/>
                    <a:pt x="853119" y="65884"/>
                  </a:cubicBezTo>
                  <a:cubicBezTo>
                    <a:pt x="868260" y="62030"/>
                    <a:pt x="938536" y="30499"/>
                    <a:pt x="944278" y="57"/>
                  </a:cubicBezTo>
                  <a:cubicBezTo>
                    <a:pt x="919948" y="4446"/>
                    <a:pt x="868539" y="44313"/>
                    <a:pt x="816537" y="46473"/>
                  </a:cubicBezTo>
                  <a:cubicBezTo>
                    <a:pt x="703971" y="51151"/>
                    <a:pt x="467075" y="-281"/>
                    <a:pt x="314655" y="1"/>
                  </a:cubicBezTo>
                  <a:cubicBezTo>
                    <a:pt x="266378" y="92"/>
                    <a:pt x="177446" y="16027"/>
                    <a:pt x="136304" y="30530"/>
                  </a:cubicBezTo>
                  <a:cubicBezTo>
                    <a:pt x="105813" y="41267"/>
                    <a:pt x="14236" y="78428"/>
                    <a:pt x="0" y="102444"/>
                  </a:cubicBezTo>
                  <a:close/>
                </a:path>
              </a:pathLst>
            </a:custGeom>
            <a:solidFill>
              <a:srgbClr val="DC2A1C"/>
            </a:solidFill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6" name="Полилиния 19">
              <a:extLst>
                <a:ext uri="{FF2B5EF4-FFF2-40B4-BE49-F238E27FC236}">
                  <a16:creationId xmlns:a16="http://schemas.microsoft.com/office/drawing/2014/main" id="{E92E7606-4798-A733-DA3C-C7746FD19BAE}"/>
                </a:ext>
              </a:extLst>
            </p:cNvPr>
            <p:cNvSpPr/>
            <p:nvPr/>
          </p:nvSpPr>
          <p:spPr>
            <a:xfrm>
              <a:off x="10308234" y="501973"/>
              <a:ext cx="292761" cy="286921"/>
            </a:xfrm>
            <a:custGeom>
              <a:avLst/>
              <a:gdLst>
                <a:gd name="connsiteX0" fmla="*/ 310861 w 915075"/>
                <a:gd name="connsiteY0" fmla="*/ 6455 h 896822"/>
                <a:gd name="connsiteX1" fmla="*/ 0 w 915075"/>
                <a:gd name="connsiteY1" fmla="*/ 439642 h 896822"/>
                <a:gd name="connsiteX2" fmla="*/ 82005 w 915075"/>
                <a:gd name="connsiteY2" fmla="*/ 700890 h 896822"/>
                <a:gd name="connsiteX3" fmla="*/ 583504 w 915075"/>
                <a:gd name="connsiteY3" fmla="*/ 0 h 896822"/>
                <a:gd name="connsiteX4" fmla="*/ 915076 w 915075"/>
                <a:gd name="connsiteY4" fmla="*/ 439642 h 896822"/>
                <a:gd name="connsiteX5" fmla="*/ 833070 w 915075"/>
                <a:gd name="connsiteY5" fmla="*/ 700890 h 896822"/>
                <a:gd name="connsiteX6" fmla="*/ 730146 w 915075"/>
                <a:gd name="connsiteY6" fmla="*/ 806849 h 896822"/>
                <a:gd name="connsiteX7" fmla="*/ 457538 w 915075"/>
                <a:gd name="connsiteY7" fmla="*/ 896823 h 896822"/>
                <a:gd name="connsiteX8" fmla="*/ 162618 w 915075"/>
                <a:gd name="connsiteY8" fmla="*/ 789181 h 89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075" h="896822">
                  <a:moveTo>
                    <a:pt x="310861" y="6455"/>
                  </a:moveTo>
                  <a:cubicBezTo>
                    <a:pt x="130109" y="67538"/>
                    <a:pt x="0" y="238405"/>
                    <a:pt x="0" y="439642"/>
                  </a:cubicBezTo>
                  <a:cubicBezTo>
                    <a:pt x="0" y="536777"/>
                    <a:pt x="30317" y="626838"/>
                    <a:pt x="82005" y="700890"/>
                  </a:cubicBezTo>
                  <a:moveTo>
                    <a:pt x="583504" y="0"/>
                  </a:moveTo>
                  <a:cubicBezTo>
                    <a:pt x="774943" y="54656"/>
                    <a:pt x="915076" y="230796"/>
                    <a:pt x="915076" y="439642"/>
                  </a:cubicBezTo>
                  <a:cubicBezTo>
                    <a:pt x="915076" y="536777"/>
                    <a:pt x="884759" y="626838"/>
                    <a:pt x="833070" y="700890"/>
                  </a:cubicBezTo>
                  <a:moveTo>
                    <a:pt x="730146" y="806849"/>
                  </a:moveTo>
                  <a:cubicBezTo>
                    <a:pt x="654023" y="863379"/>
                    <a:pt x="559697" y="896823"/>
                    <a:pt x="457538" y="896823"/>
                  </a:cubicBezTo>
                  <a:cubicBezTo>
                    <a:pt x="345181" y="896823"/>
                    <a:pt x="242257" y="856343"/>
                    <a:pt x="162618" y="789181"/>
                  </a:cubicBezTo>
                </a:path>
              </a:pathLst>
            </a:custGeom>
            <a:noFill/>
            <a:ln w="25508" cap="rnd">
              <a:solidFill>
                <a:srgbClr val="DC2A1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51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doctor's hand holding a tube&#10;&#10;AI-generated content may be incorrect.">
            <a:extLst>
              <a:ext uri="{FF2B5EF4-FFF2-40B4-BE49-F238E27FC236}">
                <a16:creationId xmlns:a16="http://schemas.microsoft.com/office/drawing/2014/main" id="{2C427504-6D56-4D16-9A62-ED6F448E0D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000"/>
                    </a14:imgEffect>
                    <a14:imgEffect>
                      <a14:saturation sat="75000"/>
                    </a14:imgEffect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4753"/>
            <a:ext cx="12242178" cy="688622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5" name="Рисунок 50">
            <a:extLst>
              <a:ext uri="{FF2B5EF4-FFF2-40B4-BE49-F238E27FC236}">
                <a16:creationId xmlns:a16="http://schemas.microsoft.com/office/drawing/2014/main" id="{14F2D23A-A6AF-3538-4CAF-66EE60B87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7976" y="-1568200"/>
            <a:ext cx="10568141" cy="10568141"/>
          </a:xfrm>
          <a:prstGeom prst="rect">
            <a:avLst/>
          </a:prstGeom>
        </p:spPr>
      </p:pic>
      <p:pic>
        <p:nvPicPr>
          <p:cNvPr id="4" name="Рисунок 51">
            <a:extLst>
              <a:ext uri="{FF2B5EF4-FFF2-40B4-BE49-F238E27FC236}">
                <a16:creationId xmlns:a16="http://schemas.microsoft.com/office/drawing/2014/main" id="{5F0F7ED2-7E05-1349-110B-E5C1DA3F3B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90592" y="-3627984"/>
            <a:ext cx="6996349" cy="9820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AEB0C2-59BA-BB2D-6874-3652D556A612}"/>
              </a:ext>
            </a:extLst>
          </p:cNvPr>
          <p:cNvSpPr txBox="1"/>
          <p:nvPr/>
        </p:nvSpPr>
        <p:spPr>
          <a:xfrm>
            <a:off x="346574" y="1846173"/>
            <a:ext cx="7852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Область применения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A1F729-FC48-C554-EF88-41628E546741}"/>
              </a:ext>
            </a:extLst>
          </p:cNvPr>
          <p:cNvSpPr txBox="1"/>
          <p:nvPr/>
        </p:nvSpPr>
        <p:spPr>
          <a:xfrm>
            <a:off x="516515" y="2369393"/>
            <a:ext cx="87238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Montserrat" pitchFamily="2" charset="0"/>
              </a:rPr>
              <a:t>Оториноларингология</a:t>
            </a:r>
            <a:r>
              <a:rPr lang="ru-RU" dirty="0">
                <a:solidFill>
                  <a:schemeClr val="bg1"/>
                </a:solidFill>
                <a:latin typeface="Montserrat" pitchFamily="2" charset="0"/>
              </a:rPr>
              <a:t>, нейрохирургия, травматология, артроскопия, </a:t>
            </a:r>
            <a:br>
              <a:rPr lang="ru-RU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ru-RU" dirty="0">
                <a:solidFill>
                  <a:schemeClr val="bg1"/>
                </a:solidFill>
                <a:latin typeface="Montserrat" pitchFamily="2" charset="0"/>
              </a:rPr>
              <a:t>урология, гинекология, абдоминальная хирургия, колопроктология, </a:t>
            </a:r>
            <a:br>
              <a:rPr lang="ru-RU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ru-RU" dirty="0">
                <a:solidFill>
                  <a:schemeClr val="bg1"/>
                </a:solidFill>
                <a:latin typeface="Montserrat" pitchFamily="2" charset="0"/>
              </a:rPr>
              <a:t>торакальная хирургия, кардиохирургия, челюстно-лицевая хирургия, </a:t>
            </a:r>
            <a:br>
              <a:rPr lang="ru-RU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ru-RU" dirty="0">
                <a:solidFill>
                  <a:schemeClr val="bg1"/>
                </a:solidFill>
                <a:latin typeface="Montserrat" pitchFamily="2" charset="0"/>
              </a:rPr>
              <a:t>пластическая хирургия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271A1-FF66-C000-529F-E2B30F565AA1}"/>
              </a:ext>
            </a:extLst>
          </p:cNvPr>
          <p:cNvSpPr txBox="1"/>
          <p:nvPr/>
        </p:nvSpPr>
        <p:spPr>
          <a:xfrm>
            <a:off x="346574" y="441120"/>
            <a:ext cx="7852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Сфера применения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2038BA-25E1-5E62-DFA2-15CAB7EAC2CD}"/>
              </a:ext>
            </a:extLst>
          </p:cNvPr>
          <p:cNvSpPr txBox="1"/>
          <p:nvPr/>
        </p:nvSpPr>
        <p:spPr>
          <a:xfrm>
            <a:off x="516515" y="958981"/>
            <a:ext cx="11331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" pitchFamily="2" charset="0"/>
              </a:rPr>
              <a:t>В</a:t>
            </a:r>
            <a:r>
              <a:rPr lang="ru-RU" dirty="0" err="1">
                <a:solidFill>
                  <a:schemeClr val="bg1"/>
                </a:solidFill>
                <a:latin typeface="Montserrat" pitchFamily="2" charset="0"/>
              </a:rPr>
              <a:t>ыполнение</a:t>
            </a:r>
            <a:r>
              <a:rPr lang="ru-RU" dirty="0">
                <a:solidFill>
                  <a:schemeClr val="bg1"/>
                </a:solidFill>
                <a:latin typeface="Montserrat" pitchFamily="2" charset="0"/>
              </a:rPr>
              <a:t> эндоскопических операций </a:t>
            </a:r>
            <a:br>
              <a:rPr lang="ru-RU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ru-RU" dirty="0">
                <a:solidFill>
                  <a:schemeClr val="bg1"/>
                </a:solidFill>
                <a:latin typeface="Montserrat" pitchFamily="2" charset="0"/>
              </a:rPr>
              <a:t>и диагностических процедур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36C410-C578-E23E-8824-15BBACE8B47D}"/>
              </a:ext>
            </a:extLst>
          </p:cNvPr>
          <p:cNvSpPr txBox="1"/>
          <p:nvPr/>
        </p:nvSpPr>
        <p:spPr>
          <a:xfrm>
            <a:off x="346573" y="3810583"/>
            <a:ext cx="7852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Показания</a:t>
            </a:r>
            <a:r>
              <a:rPr lang="en-US" sz="2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к</a:t>
            </a:r>
            <a:r>
              <a:rPr lang="ru-RU" sz="28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 применению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C2C22B-1DFB-A660-CCFC-9D9379BF0A1A}"/>
              </a:ext>
            </a:extLst>
          </p:cNvPr>
          <p:cNvSpPr txBox="1"/>
          <p:nvPr/>
        </p:nvSpPr>
        <p:spPr>
          <a:xfrm>
            <a:off x="516515" y="4384505"/>
            <a:ext cx="78521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Montserrat" pitchFamily="2" charset="0"/>
              </a:rPr>
              <a:t>Видеокомплект</a:t>
            </a:r>
            <a:r>
              <a:rPr lang="ru-RU" dirty="0">
                <a:solidFill>
                  <a:schemeClr val="bg1"/>
                </a:solidFill>
                <a:latin typeface="Montserrat" pitchFamily="2" charset="0"/>
              </a:rPr>
              <a:t> ВЭК-БП</a:t>
            </a:r>
            <a:r>
              <a:rPr lang="en-US" dirty="0">
                <a:solidFill>
                  <a:schemeClr val="bg1"/>
                </a:solidFill>
                <a:latin typeface="Montserrat" pitchFamily="2" charset="0"/>
              </a:rPr>
              <a:t>1</a:t>
            </a:r>
            <a:r>
              <a:rPr lang="ru-RU" dirty="0">
                <a:solidFill>
                  <a:schemeClr val="bg1"/>
                </a:solidFill>
                <a:latin typeface="Montserrat" pitchFamily="2" charset="0"/>
              </a:rPr>
              <a:t> обеспечивает визуализацию структуры тканей и внутренних органов с </a:t>
            </a:r>
            <a:r>
              <a:rPr lang="en-US" dirty="0">
                <a:solidFill>
                  <a:schemeClr val="bg1"/>
                </a:solidFill>
                <a:latin typeface="Montserrat" pitchFamily="2" charset="0"/>
              </a:rPr>
              <a:t>HD </a:t>
            </a:r>
            <a:r>
              <a:rPr lang="ru-RU" dirty="0">
                <a:solidFill>
                  <a:schemeClr val="bg1"/>
                </a:solidFill>
                <a:latin typeface="Montserrat" pitchFamily="2" charset="0"/>
              </a:rPr>
              <a:t>разрешением </a:t>
            </a:r>
            <a:br>
              <a:rPr lang="en-US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ru-RU" dirty="0">
                <a:solidFill>
                  <a:schemeClr val="bg1"/>
                </a:solidFill>
                <a:latin typeface="Montserrat" pitchFamily="2" charset="0"/>
              </a:rPr>
              <a:t>во время проведения эндоскопических процедур </a:t>
            </a:r>
            <a:br>
              <a:rPr lang="en-US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ru-RU" dirty="0">
                <a:solidFill>
                  <a:schemeClr val="bg1"/>
                </a:solidFill>
                <a:latin typeface="Montserrat" pitchFamily="2" charset="0"/>
              </a:rPr>
              <a:t>и операций при подключении </a:t>
            </a:r>
            <a:br>
              <a:rPr lang="en-US" dirty="0">
                <a:solidFill>
                  <a:schemeClr val="bg1"/>
                </a:solidFill>
                <a:latin typeface="Montserrat" pitchFamily="2" charset="0"/>
              </a:rPr>
            </a:br>
            <a:r>
              <a:rPr lang="ru-RU" dirty="0">
                <a:solidFill>
                  <a:schemeClr val="bg1"/>
                </a:solidFill>
                <a:latin typeface="Montserrat" pitchFamily="2" charset="0"/>
              </a:rPr>
              <a:t>к медицинским эндоскопам</a:t>
            </a:r>
            <a:endParaRPr lang="en-RU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14" name="Picture 13" descr="A person smiling with a long metal object&#10;&#10;AI-generated content may be incorrect.">
            <a:extLst>
              <a:ext uri="{FF2B5EF4-FFF2-40B4-BE49-F238E27FC236}">
                <a16:creationId xmlns:a16="http://schemas.microsoft.com/office/drawing/2014/main" id="{D289D876-C3BA-479D-8562-B8EBB238FF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950" y="0"/>
            <a:ext cx="4572000" cy="6858000"/>
          </a:xfrm>
          <a:prstGeom prst="rect">
            <a:avLst/>
          </a:prstGeom>
        </p:spPr>
      </p:pic>
      <p:grpSp>
        <p:nvGrpSpPr>
          <p:cNvPr id="18" name="Группа 20">
            <a:extLst>
              <a:ext uri="{FF2B5EF4-FFF2-40B4-BE49-F238E27FC236}">
                <a16:creationId xmlns:a16="http://schemas.microsoft.com/office/drawing/2014/main" id="{F879B89E-44AC-D9A5-BE0A-8950197085A3}"/>
              </a:ext>
            </a:extLst>
          </p:cNvPr>
          <p:cNvGrpSpPr/>
          <p:nvPr/>
        </p:nvGrpSpPr>
        <p:grpSpPr>
          <a:xfrm>
            <a:off x="11116543" y="257653"/>
            <a:ext cx="759159" cy="837437"/>
            <a:chOff x="10308234" y="452532"/>
            <a:chExt cx="304921" cy="336362"/>
          </a:xfrm>
        </p:grpSpPr>
        <p:sp>
          <p:nvSpPr>
            <p:cNvPr id="19" name="Полилиния 17">
              <a:extLst>
                <a:ext uri="{FF2B5EF4-FFF2-40B4-BE49-F238E27FC236}">
                  <a16:creationId xmlns:a16="http://schemas.microsoft.com/office/drawing/2014/main" id="{435F706B-F698-4E15-9465-483FC2D2F213}"/>
                </a:ext>
              </a:extLst>
            </p:cNvPr>
            <p:cNvSpPr/>
            <p:nvPr/>
          </p:nvSpPr>
          <p:spPr>
            <a:xfrm>
              <a:off x="10372165" y="452532"/>
              <a:ext cx="144911" cy="264208"/>
            </a:xfrm>
            <a:custGeom>
              <a:avLst/>
              <a:gdLst>
                <a:gd name="connsiteX0" fmla="*/ 0 w 452943"/>
                <a:gd name="connsiteY0" fmla="*/ 710305 h 825826"/>
                <a:gd name="connsiteX1" fmla="*/ 140724 w 452943"/>
                <a:gd name="connsiteY1" fmla="*/ 710023 h 825826"/>
                <a:gd name="connsiteX2" fmla="*/ 264533 w 452943"/>
                <a:gd name="connsiteY2" fmla="*/ 730143 h 825826"/>
                <a:gd name="connsiteX3" fmla="*/ 365752 w 452943"/>
                <a:gd name="connsiteY3" fmla="*/ 769722 h 825826"/>
                <a:gd name="connsiteX4" fmla="*/ 429901 w 452943"/>
                <a:gd name="connsiteY4" fmla="*/ 809228 h 825826"/>
                <a:gd name="connsiteX5" fmla="*/ 452943 w 452943"/>
                <a:gd name="connsiteY5" fmla="*/ 823383 h 825826"/>
                <a:gd name="connsiteX6" fmla="*/ 433486 w 452943"/>
                <a:gd name="connsiteY6" fmla="*/ 565856 h 825826"/>
                <a:gd name="connsiteX7" fmla="*/ 363037 w 452943"/>
                <a:gd name="connsiteY7" fmla="*/ 322683 h 825826"/>
                <a:gd name="connsiteX8" fmla="*/ 282876 w 452943"/>
                <a:gd name="connsiteY8" fmla="*/ 156152 h 825826"/>
                <a:gd name="connsiteX9" fmla="*/ 257815 w 452943"/>
                <a:gd name="connsiteY9" fmla="*/ 113161 h 825826"/>
                <a:gd name="connsiteX10" fmla="*/ 152281 w 452943"/>
                <a:gd name="connsiteY10" fmla="*/ 0 h 825826"/>
                <a:gd name="connsiteX11" fmla="*/ 162966 w 452943"/>
                <a:gd name="connsiteY11" fmla="*/ 98485 h 825826"/>
                <a:gd name="connsiteX12" fmla="*/ 145319 w 452943"/>
                <a:gd name="connsiteY12" fmla="*/ 412371 h 825826"/>
                <a:gd name="connsiteX13" fmla="*/ 124505 w 452943"/>
                <a:gd name="connsiteY13" fmla="*/ 503591 h 825826"/>
                <a:gd name="connsiteX14" fmla="*/ 0 w 452943"/>
                <a:gd name="connsiteY14" fmla="*/ 710305 h 82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2943" h="825826">
                  <a:moveTo>
                    <a:pt x="0" y="710305"/>
                  </a:moveTo>
                  <a:cubicBezTo>
                    <a:pt x="56840" y="710023"/>
                    <a:pt x="96589" y="708590"/>
                    <a:pt x="140724" y="710023"/>
                  </a:cubicBezTo>
                  <a:cubicBezTo>
                    <a:pt x="188132" y="711567"/>
                    <a:pt x="221338" y="720488"/>
                    <a:pt x="264533" y="730143"/>
                  </a:cubicBezTo>
                  <a:cubicBezTo>
                    <a:pt x="299375" y="737923"/>
                    <a:pt x="337454" y="753689"/>
                    <a:pt x="365752" y="769722"/>
                  </a:cubicBezTo>
                  <a:cubicBezTo>
                    <a:pt x="398366" y="788207"/>
                    <a:pt x="399619" y="788520"/>
                    <a:pt x="429901" y="809228"/>
                  </a:cubicBezTo>
                  <a:cubicBezTo>
                    <a:pt x="449010" y="826750"/>
                    <a:pt x="447444" y="828342"/>
                    <a:pt x="452943" y="823383"/>
                  </a:cubicBezTo>
                  <a:cubicBezTo>
                    <a:pt x="452943" y="700908"/>
                    <a:pt x="451690" y="703127"/>
                    <a:pt x="433486" y="565856"/>
                  </a:cubicBezTo>
                  <a:cubicBezTo>
                    <a:pt x="423357" y="489488"/>
                    <a:pt x="392170" y="391959"/>
                    <a:pt x="363037" y="322683"/>
                  </a:cubicBezTo>
                  <a:cubicBezTo>
                    <a:pt x="333938" y="253489"/>
                    <a:pt x="324018" y="228695"/>
                    <a:pt x="282876" y="156152"/>
                  </a:cubicBezTo>
                  <a:cubicBezTo>
                    <a:pt x="274070" y="140581"/>
                    <a:pt x="267735" y="129890"/>
                    <a:pt x="257815" y="113161"/>
                  </a:cubicBezTo>
                  <a:cubicBezTo>
                    <a:pt x="240899" y="84615"/>
                    <a:pt x="186635" y="4104"/>
                    <a:pt x="152281" y="0"/>
                  </a:cubicBezTo>
                  <a:cubicBezTo>
                    <a:pt x="162966" y="60533"/>
                    <a:pt x="161261" y="60106"/>
                    <a:pt x="162966" y="98485"/>
                  </a:cubicBezTo>
                  <a:cubicBezTo>
                    <a:pt x="167178" y="194062"/>
                    <a:pt x="167178" y="327266"/>
                    <a:pt x="145319" y="412371"/>
                  </a:cubicBezTo>
                  <a:cubicBezTo>
                    <a:pt x="136165" y="447895"/>
                    <a:pt x="143579" y="437527"/>
                    <a:pt x="124505" y="503591"/>
                  </a:cubicBezTo>
                  <a:cubicBezTo>
                    <a:pt x="82980" y="647132"/>
                    <a:pt x="24956" y="684975"/>
                    <a:pt x="0" y="710305"/>
                  </a:cubicBezTo>
                  <a:close/>
                </a:path>
              </a:pathLst>
            </a:custGeom>
            <a:solidFill>
              <a:srgbClr val="DC2A1C"/>
            </a:solidFill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20" name="Полилиния 18">
              <a:extLst>
                <a:ext uri="{FF2B5EF4-FFF2-40B4-BE49-F238E27FC236}">
                  <a16:creationId xmlns:a16="http://schemas.microsoft.com/office/drawing/2014/main" id="{1F3E8DFD-24F7-7753-6948-855D707535C2}"/>
                </a:ext>
              </a:extLst>
            </p:cNvPr>
            <p:cNvSpPr/>
            <p:nvPr/>
          </p:nvSpPr>
          <p:spPr>
            <a:xfrm>
              <a:off x="10311051" y="721686"/>
              <a:ext cx="302104" cy="34086"/>
            </a:xfrm>
            <a:custGeom>
              <a:avLst/>
              <a:gdLst>
                <a:gd name="connsiteX0" fmla="*/ 0 w 944278"/>
                <a:gd name="connsiteY0" fmla="*/ 102444 h 106541"/>
                <a:gd name="connsiteX1" fmla="*/ 16185 w 944278"/>
                <a:gd name="connsiteY1" fmla="*/ 105567 h 106541"/>
                <a:gd name="connsiteX2" fmla="*/ 74556 w 944278"/>
                <a:gd name="connsiteY2" fmla="*/ 86859 h 106541"/>
                <a:gd name="connsiteX3" fmla="*/ 426038 w 944278"/>
                <a:gd name="connsiteY3" fmla="*/ 58830 h 106541"/>
                <a:gd name="connsiteX4" fmla="*/ 515700 w 944278"/>
                <a:gd name="connsiteY4" fmla="*/ 68297 h 106541"/>
                <a:gd name="connsiteX5" fmla="*/ 612951 w 944278"/>
                <a:gd name="connsiteY5" fmla="*/ 79451 h 106541"/>
                <a:gd name="connsiteX6" fmla="*/ 853119 w 944278"/>
                <a:gd name="connsiteY6" fmla="*/ 65884 h 106541"/>
                <a:gd name="connsiteX7" fmla="*/ 944278 w 944278"/>
                <a:gd name="connsiteY7" fmla="*/ 57 h 106541"/>
                <a:gd name="connsiteX8" fmla="*/ 816537 w 944278"/>
                <a:gd name="connsiteY8" fmla="*/ 46473 h 106541"/>
                <a:gd name="connsiteX9" fmla="*/ 314655 w 944278"/>
                <a:gd name="connsiteY9" fmla="*/ 1 h 106541"/>
                <a:gd name="connsiteX10" fmla="*/ 136304 w 944278"/>
                <a:gd name="connsiteY10" fmla="*/ 30530 h 106541"/>
                <a:gd name="connsiteX11" fmla="*/ 0 w 944278"/>
                <a:gd name="connsiteY11" fmla="*/ 102444 h 10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4278" h="106541">
                  <a:moveTo>
                    <a:pt x="0" y="102444"/>
                  </a:moveTo>
                  <a:cubicBezTo>
                    <a:pt x="4246" y="105261"/>
                    <a:pt x="-5743" y="108081"/>
                    <a:pt x="16185" y="105567"/>
                  </a:cubicBezTo>
                  <a:lnTo>
                    <a:pt x="74556" y="86859"/>
                  </a:lnTo>
                  <a:cubicBezTo>
                    <a:pt x="158650" y="55985"/>
                    <a:pt x="329065" y="47524"/>
                    <a:pt x="426038" y="58830"/>
                  </a:cubicBezTo>
                  <a:cubicBezTo>
                    <a:pt x="456145" y="62336"/>
                    <a:pt x="487541" y="64941"/>
                    <a:pt x="515700" y="68297"/>
                  </a:cubicBezTo>
                  <a:cubicBezTo>
                    <a:pt x="546748" y="72001"/>
                    <a:pt x="581068" y="75086"/>
                    <a:pt x="612951" y="79451"/>
                  </a:cubicBezTo>
                  <a:cubicBezTo>
                    <a:pt x="693251" y="90438"/>
                    <a:pt x="771427" y="86702"/>
                    <a:pt x="853119" y="65884"/>
                  </a:cubicBezTo>
                  <a:cubicBezTo>
                    <a:pt x="868260" y="62030"/>
                    <a:pt x="938536" y="30499"/>
                    <a:pt x="944278" y="57"/>
                  </a:cubicBezTo>
                  <a:cubicBezTo>
                    <a:pt x="919948" y="4446"/>
                    <a:pt x="868539" y="44313"/>
                    <a:pt x="816537" y="46473"/>
                  </a:cubicBezTo>
                  <a:cubicBezTo>
                    <a:pt x="703971" y="51151"/>
                    <a:pt x="467075" y="-281"/>
                    <a:pt x="314655" y="1"/>
                  </a:cubicBezTo>
                  <a:cubicBezTo>
                    <a:pt x="266378" y="92"/>
                    <a:pt x="177446" y="16027"/>
                    <a:pt x="136304" y="30530"/>
                  </a:cubicBezTo>
                  <a:cubicBezTo>
                    <a:pt x="105813" y="41267"/>
                    <a:pt x="14236" y="78428"/>
                    <a:pt x="0" y="102444"/>
                  </a:cubicBezTo>
                  <a:close/>
                </a:path>
              </a:pathLst>
            </a:custGeom>
            <a:solidFill>
              <a:srgbClr val="DC2A1C"/>
            </a:solidFill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  <p:sp>
          <p:nvSpPr>
            <p:cNvPr id="21" name="Полилиния 19">
              <a:extLst>
                <a:ext uri="{FF2B5EF4-FFF2-40B4-BE49-F238E27FC236}">
                  <a16:creationId xmlns:a16="http://schemas.microsoft.com/office/drawing/2014/main" id="{203219AB-1140-99BC-EF64-994C6CDB058B}"/>
                </a:ext>
              </a:extLst>
            </p:cNvPr>
            <p:cNvSpPr/>
            <p:nvPr/>
          </p:nvSpPr>
          <p:spPr>
            <a:xfrm>
              <a:off x="10308234" y="501973"/>
              <a:ext cx="292761" cy="286921"/>
            </a:xfrm>
            <a:custGeom>
              <a:avLst/>
              <a:gdLst>
                <a:gd name="connsiteX0" fmla="*/ 310861 w 915075"/>
                <a:gd name="connsiteY0" fmla="*/ 6455 h 896822"/>
                <a:gd name="connsiteX1" fmla="*/ 0 w 915075"/>
                <a:gd name="connsiteY1" fmla="*/ 439642 h 896822"/>
                <a:gd name="connsiteX2" fmla="*/ 82005 w 915075"/>
                <a:gd name="connsiteY2" fmla="*/ 700890 h 896822"/>
                <a:gd name="connsiteX3" fmla="*/ 583504 w 915075"/>
                <a:gd name="connsiteY3" fmla="*/ 0 h 896822"/>
                <a:gd name="connsiteX4" fmla="*/ 915076 w 915075"/>
                <a:gd name="connsiteY4" fmla="*/ 439642 h 896822"/>
                <a:gd name="connsiteX5" fmla="*/ 833070 w 915075"/>
                <a:gd name="connsiteY5" fmla="*/ 700890 h 896822"/>
                <a:gd name="connsiteX6" fmla="*/ 730146 w 915075"/>
                <a:gd name="connsiteY6" fmla="*/ 806849 h 896822"/>
                <a:gd name="connsiteX7" fmla="*/ 457538 w 915075"/>
                <a:gd name="connsiteY7" fmla="*/ 896823 h 896822"/>
                <a:gd name="connsiteX8" fmla="*/ 162618 w 915075"/>
                <a:gd name="connsiteY8" fmla="*/ 789181 h 89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075" h="896822">
                  <a:moveTo>
                    <a:pt x="310861" y="6455"/>
                  </a:moveTo>
                  <a:cubicBezTo>
                    <a:pt x="130109" y="67538"/>
                    <a:pt x="0" y="238405"/>
                    <a:pt x="0" y="439642"/>
                  </a:cubicBezTo>
                  <a:cubicBezTo>
                    <a:pt x="0" y="536777"/>
                    <a:pt x="30317" y="626838"/>
                    <a:pt x="82005" y="700890"/>
                  </a:cubicBezTo>
                  <a:moveTo>
                    <a:pt x="583504" y="0"/>
                  </a:moveTo>
                  <a:cubicBezTo>
                    <a:pt x="774943" y="54656"/>
                    <a:pt x="915076" y="230796"/>
                    <a:pt x="915076" y="439642"/>
                  </a:cubicBezTo>
                  <a:cubicBezTo>
                    <a:pt x="915076" y="536777"/>
                    <a:pt x="884759" y="626838"/>
                    <a:pt x="833070" y="700890"/>
                  </a:cubicBezTo>
                  <a:moveTo>
                    <a:pt x="730146" y="806849"/>
                  </a:moveTo>
                  <a:cubicBezTo>
                    <a:pt x="654023" y="863379"/>
                    <a:pt x="559697" y="896823"/>
                    <a:pt x="457538" y="896823"/>
                  </a:cubicBezTo>
                  <a:cubicBezTo>
                    <a:pt x="345181" y="896823"/>
                    <a:pt x="242257" y="856343"/>
                    <a:pt x="162618" y="789181"/>
                  </a:cubicBezTo>
                </a:path>
              </a:pathLst>
            </a:custGeom>
            <a:noFill/>
            <a:ln w="25508" cap="rnd">
              <a:solidFill>
                <a:srgbClr val="DC2A1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dirty="0">
                <a:latin typeface="Montserra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856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14A542-10AC-5033-3062-0731A539B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40894" cy="3351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BC36D3-242C-BBDD-4886-DA5B5B96E3BA}"/>
              </a:ext>
            </a:extLst>
          </p:cNvPr>
          <p:cNvSpPr txBox="1"/>
          <p:nvPr/>
        </p:nvSpPr>
        <p:spPr>
          <a:xfrm>
            <a:off x="2144075" y="151061"/>
            <a:ext cx="32816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Montserrat" pitchFamily="2" charset="0"/>
              </a:rPr>
              <a:t>Актуальность</a:t>
            </a:r>
          </a:p>
          <a:p>
            <a:endParaRPr lang="ru-RU" sz="3200" b="1" dirty="0"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508D2D-BF3D-993D-7A44-572DCE869EBB}"/>
              </a:ext>
            </a:extLst>
          </p:cNvPr>
          <p:cNvSpPr txBox="1"/>
          <p:nvPr/>
        </p:nvSpPr>
        <p:spPr>
          <a:xfrm>
            <a:off x="2134118" y="751189"/>
            <a:ext cx="502894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рынок видеоэндоскопических камер </a:t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демонстрирует устойчивый рост </a:t>
            </a:r>
            <a:br>
              <a:rPr lang="ru-RU" b="1" dirty="0">
                <a:solidFill>
                  <a:srgbClr val="C00000"/>
                </a:solidFill>
              </a:rPr>
            </a:br>
            <a:br>
              <a:rPr lang="ru-RU" spc="600" dirty="0"/>
            </a:br>
            <a:r>
              <a:rPr lang="ru-RU" dirty="0"/>
              <a:t>благодаря повышению спроса </a:t>
            </a:r>
            <a:br>
              <a:rPr lang="ru-RU" dirty="0"/>
            </a:br>
            <a:r>
              <a:rPr lang="ru-RU" dirty="0"/>
              <a:t>на минимально инвазивные диагностические </a:t>
            </a:r>
            <a:br>
              <a:rPr lang="ru-RU" dirty="0"/>
            </a:br>
            <a:r>
              <a:rPr lang="ru-RU" dirty="0"/>
              <a:t>и хирургические процедуры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EC6E49-721E-31C4-45FF-B5E4D31D41FA}"/>
              </a:ext>
            </a:extLst>
          </p:cNvPr>
          <p:cNvSpPr txBox="1"/>
          <p:nvPr/>
        </p:nvSpPr>
        <p:spPr>
          <a:xfrm>
            <a:off x="889125" y="2790913"/>
            <a:ext cx="5206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Динамика выполнения </a:t>
            </a:r>
            <a:br>
              <a:rPr lang="ru-RU" dirty="0"/>
            </a:br>
            <a:r>
              <a:rPr lang="ru-RU" dirty="0"/>
              <a:t>видеоэндоскопических исследований в России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698AB6-CB29-4C7E-7D12-EAC2085E0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721" y="3429000"/>
            <a:ext cx="4928249" cy="3143485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240D86-552A-1AC0-BED4-3DDAB442DA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0404" y="3355114"/>
            <a:ext cx="4928249" cy="321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3945D7-1A71-BC62-BF7B-9555E8B5B2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3059" y="-37867"/>
            <a:ext cx="5028941" cy="2828780"/>
          </a:xfrm>
          <a:prstGeom prst="parallelogram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97C304-D5C1-9176-6E5C-43C01323C4E4}"/>
              </a:ext>
            </a:extLst>
          </p:cNvPr>
          <p:cNvSpPr txBox="1"/>
          <p:nvPr/>
        </p:nvSpPr>
        <p:spPr>
          <a:xfrm>
            <a:off x="6961984" y="2943356"/>
            <a:ext cx="445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Продажи эндоскопических камер в США</a:t>
            </a:r>
          </a:p>
        </p:txBody>
      </p:sp>
    </p:spTree>
    <p:extLst>
      <p:ext uri="{BB962C8B-B14F-4D97-AF65-F5344CB8AC3E}">
        <p14:creationId xmlns:p14="http://schemas.microsoft.com/office/powerpoint/2010/main" val="254819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60017D-8DB7-8EE5-9E71-C0926F85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116521-42DE-A5B6-E541-2C6CF24A75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3000"/>
          </a:blip>
          <a:stretch>
            <a:fillRect/>
          </a:stretch>
        </p:blipFill>
        <p:spPr>
          <a:xfrm>
            <a:off x="772405" y="-96982"/>
            <a:ext cx="11430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6C53DB-4A6C-0D73-E1BC-197452A2BEE0}"/>
              </a:ext>
            </a:extLst>
          </p:cNvPr>
          <p:cNvSpPr txBox="1"/>
          <p:nvPr/>
        </p:nvSpPr>
        <p:spPr>
          <a:xfrm>
            <a:off x="261230" y="3075351"/>
            <a:ext cx="6098058" cy="1598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6000" b="1" dirty="0">
                <a:solidFill>
                  <a:schemeClr val="bg1">
                    <a:alpha val="80952"/>
                  </a:schemeClr>
                </a:solidFill>
              </a:rPr>
              <a:t>Свобода </a:t>
            </a:r>
            <a:br>
              <a:rPr lang="ru-RU" sz="6000" b="1" dirty="0">
                <a:solidFill>
                  <a:schemeClr val="bg1">
                    <a:alpha val="80952"/>
                  </a:schemeClr>
                </a:solidFill>
              </a:rPr>
            </a:br>
            <a:r>
              <a:rPr lang="ru-RU" sz="6000" b="1" dirty="0">
                <a:solidFill>
                  <a:schemeClr val="bg1">
                    <a:alpha val="80952"/>
                  </a:schemeClr>
                </a:solidFill>
              </a:rPr>
              <a:t>видеть больше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27C3AAA-3D4F-4D02-5235-C8E90526AB31}"/>
              </a:ext>
            </a:extLst>
          </p:cNvPr>
          <p:cNvSpPr/>
          <p:nvPr/>
        </p:nvSpPr>
        <p:spPr>
          <a:xfrm>
            <a:off x="6615521" y="2218106"/>
            <a:ext cx="51485" cy="4052007"/>
          </a:xfrm>
          <a:prstGeom prst="rect">
            <a:avLst/>
          </a:prstGeom>
          <a:solidFill>
            <a:schemeClr val="bg1">
              <a:alpha val="7660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C85A9-7E24-F575-0382-274B27B643FB}"/>
              </a:ext>
            </a:extLst>
          </p:cNvPr>
          <p:cNvSpPr txBox="1"/>
          <p:nvPr/>
        </p:nvSpPr>
        <p:spPr>
          <a:xfrm>
            <a:off x="6978659" y="4673481"/>
            <a:ext cx="58535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" pitchFamily="2" charset="0"/>
                <a:cs typeface="Arial" panose="020B0604020202020204" pitchFamily="34" charset="0"/>
              </a:rPr>
              <a:t>Беспроводная эндоскопия будущего уже сегодня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01D9D73-034F-CC3E-F9F8-595F647BE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7838" y="3332018"/>
            <a:ext cx="1056423" cy="105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058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35586-E633-B4B3-64C3-309557A6C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CF1DDC-96E3-24ED-B8FA-3C60D29F3D1E}"/>
              </a:ext>
            </a:extLst>
          </p:cNvPr>
          <p:cNvSpPr/>
          <p:nvPr/>
        </p:nvSpPr>
        <p:spPr>
          <a:xfrm flipV="1">
            <a:off x="3180961" y="2102675"/>
            <a:ext cx="9017811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E3F216-2C1F-8475-A0A4-DE8906CAFC1C}"/>
              </a:ext>
            </a:extLst>
          </p:cNvPr>
          <p:cNvSpPr txBox="1"/>
          <p:nvPr/>
        </p:nvSpPr>
        <p:spPr>
          <a:xfrm>
            <a:off x="3930035" y="2265080"/>
            <a:ext cx="34469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Montserrat" pitchFamily="2" charset="0"/>
              </a:rPr>
              <a:t>Класс пыле- </a:t>
            </a:r>
            <a:br>
              <a:rPr lang="ru-RU" sz="1400" dirty="0">
                <a:latin typeface="Montserrat" pitchFamily="2" charset="0"/>
              </a:rPr>
            </a:br>
            <a:r>
              <a:rPr lang="ru-RU" sz="1400" dirty="0">
                <a:latin typeface="Montserrat" pitchFamily="2" charset="0"/>
              </a:rPr>
              <a:t>и влагозащиты</a:t>
            </a:r>
            <a:endParaRPr lang="ru-RU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AB0532-9589-104A-5069-1774594BB16B}"/>
              </a:ext>
            </a:extLst>
          </p:cNvPr>
          <p:cNvSpPr txBox="1"/>
          <p:nvPr/>
        </p:nvSpPr>
        <p:spPr>
          <a:xfrm>
            <a:off x="3924037" y="3752553"/>
            <a:ext cx="34469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Montserrat" pitchFamily="2" charset="0"/>
              </a:rPr>
              <a:t>Емкость </a:t>
            </a:r>
            <a:br>
              <a:rPr lang="ru-RU" sz="1400" dirty="0">
                <a:latin typeface="Montserrat" pitchFamily="2" charset="0"/>
              </a:rPr>
            </a:br>
            <a:r>
              <a:rPr lang="ru-RU" sz="1400" dirty="0">
                <a:latin typeface="Montserrat" pitchFamily="2" charset="0"/>
              </a:rPr>
              <a:t>встроенной батареи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044DE5-675D-B44A-5E69-0BF13094BF4A}"/>
              </a:ext>
            </a:extLst>
          </p:cNvPr>
          <p:cNvSpPr txBox="1"/>
          <p:nvPr/>
        </p:nvSpPr>
        <p:spPr>
          <a:xfrm>
            <a:off x="8143839" y="2320251"/>
            <a:ext cx="2835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" pitchFamily="2" charset="0"/>
              </a:rPr>
              <a:t>IP 54</a:t>
            </a:r>
            <a:endParaRPr lang="ru-RU" sz="1400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F45E627-A3A2-72A5-4A0B-734886201DE8}"/>
              </a:ext>
            </a:extLst>
          </p:cNvPr>
          <p:cNvCxnSpPr>
            <a:cxnSpLocks/>
          </p:cNvCxnSpPr>
          <p:nvPr/>
        </p:nvCxnSpPr>
        <p:spPr>
          <a:xfrm>
            <a:off x="7754300" y="2148394"/>
            <a:ext cx="0" cy="473246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F287CF-8FE6-1D53-B072-551448DB86D7}"/>
              </a:ext>
            </a:extLst>
          </p:cNvPr>
          <p:cNvSpPr txBox="1"/>
          <p:nvPr/>
        </p:nvSpPr>
        <p:spPr>
          <a:xfrm>
            <a:off x="8143839" y="3906558"/>
            <a:ext cx="2835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itchFamily="2" charset="0"/>
              </a:rPr>
              <a:t>5000 мАч</a:t>
            </a:r>
            <a:r>
              <a:rPr lang="en-US" sz="1400" dirty="0">
                <a:latin typeface="Montserrat" pitchFamily="2" charset="0"/>
              </a:rPr>
              <a:t> </a:t>
            </a:r>
            <a:r>
              <a:rPr lang="ru-RU" sz="1400" dirty="0">
                <a:latin typeface="Montserrat" pitchFamily="2" charset="0"/>
              </a:rPr>
              <a:t> </a:t>
            </a:r>
            <a:endParaRPr lang="ru-RU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AB60FC-6E5C-2BED-7838-E8CDBBC246AC}"/>
              </a:ext>
            </a:extLst>
          </p:cNvPr>
          <p:cNvSpPr txBox="1"/>
          <p:nvPr/>
        </p:nvSpPr>
        <p:spPr>
          <a:xfrm>
            <a:off x="3912083" y="4369674"/>
            <a:ext cx="34469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Montserrat" pitchFamily="2" charset="0"/>
              </a:rPr>
              <a:t>Тип </a:t>
            </a:r>
            <a:br>
              <a:rPr lang="ru-RU" sz="1400" dirty="0">
                <a:latin typeface="Montserrat" pitchFamily="2" charset="0"/>
              </a:rPr>
            </a:br>
            <a:r>
              <a:rPr lang="ru-RU" sz="1400" dirty="0">
                <a:latin typeface="Montserrat" pitchFamily="2" charset="0"/>
              </a:rPr>
              <a:t>зарядного устройства</a:t>
            </a:r>
            <a:endParaRPr lang="ru-RU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36047B-F7A4-04D7-6902-2F9442C48F6A}"/>
              </a:ext>
            </a:extLst>
          </p:cNvPr>
          <p:cNvSpPr txBox="1"/>
          <p:nvPr/>
        </p:nvSpPr>
        <p:spPr>
          <a:xfrm>
            <a:off x="8107314" y="4358256"/>
            <a:ext cx="47702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itchFamily="2" charset="0"/>
              </a:rPr>
              <a:t>универсальный разъем </a:t>
            </a:r>
            <a:r>
              <a:rPr lang="en-US" sz="1400" dirty="0">
                <a:latin typeface="Montserrat" pitchFamily="2" charset="0"/>
              </a:rPr>
              <a:t>Type C</a:t>
            </a:r>
            <a:endParaRPr lang="ru-RU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B6E1F1-A640-D94E-D9C8-D731D804728D}"/>
              </a:ext>
            </a:extLst>
          </p:cNvPr>
          <p:cNvSpPr txBox="1"/>
          <p:nvPr/>
        </p:nvSpPr>
        <p:spPr>
          <a:xfrm>
            <a:off x="3930035" y="2856426"/>
            <a:ext cx="34469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Montserrat" pitchFamily="2" charset="0"/>
              </a:rPr>
              <a:t>Необходимость </a:t>
            </a:r>
            <a:br>
              <a:rPr lang="ru-RU" sz="1400" dirty="0">
                <a:latin typeface="Montserrat" pitchFamily="2" charset="0"/>
              </a:rPr>
            </a:br>
            <a:r>
              <a:rPr lang="ru-RU" sz="1400" dirty="0">
                <a:latin typeface="Montserrat" pitchFamily="2" charset="0"/>
              </a:rPr>
              <a:t>сменных чехлов на </a:t>
            </a:r>
            <a:br>
              <a:rPr lang="ru-RU" sz="1400" dirty="0">
                <a:latin typeface="Montserrat" pitchFamily="2" charset="0"/>
              </a:rPr>
            </a:br>
            <a:r>
              <a:rPr lang="ru-RU" sz="1400" dirty="0">
                <a:latin typeface="Montserrat" pitchFamily="2" charset="0"/>
              </a:rPr>
              <a:t>каждого пациента</a:t>
            </a:r>
            <a:endParaRPr lang="ru-RU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ED0ABA-85C2-EC62-BD4C-058C9A05A2B5}"/>
              </a:ext>
            </a:extLst>
          </p:cNvPr>
          <p:cNvSpPr txBox="1"/>
          <p:nvPr/>
        </p:nvSpPr>
        <p:spPr>
          <a:xfrm>
            <a:off x="8107314" y="2894879"/>
            <a:ext cx="3440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itchFamily="2" charset="0"/>
              </a:rPr>
              <a:t>в смотровой – (не требуется)</a:t>
            </a:r>
            <a:endParaRPr lang="ru-RU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FFBFDF-2646-857C-F370-95C39434F4B3}"/>
              </a:ext>
            </a:extLst>
          </p:cNvPr>
          <p:cNvSpPr txBox="1"/>
          <p:nvPr/>
        </p:nvSpPr>
        <p:spPr>
          <a:xfrm>
            <a:off x="8109061" y="3106149"/>
            <a:ext cx="2835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itchFamily="2" charset="0"/>
              </a:rPr>
              <a:t>в операционной +</a:t>
            </a:r>
            <a:endParaRPr lang="ru-RU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C69DEF-88EB-A1E2-9F66-1B56048A3DA5}"/>
              </a:ext>
            </a:extLst>
          </p:cNvPr>
          <p:cNvSpPr txBox="1"/>
          <p:nvPr/>
        </p:nvSpPr>
        <p:spPr>
          <a:xfrm>
            <a:off x="3492915" y="5015838"/>
            <a:ext cx="38631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Montserrat" pitchFamily="2" charset="0"/>
              </a:rPr>
              <a:t>Возможность </a:t>
            </a:r>
            <a:br>
              <a:rPr lang="ru-RU" sz="1400" dirty="0">
                <a:latin typeface="Montserrat" pitchFamily="2" charset="0"/>
              </a:rPr>
            </a:br>
            <a:r>
              <a:rPr lang="ru-RU" sz="1400" dirty="0">
                <a:latin typeface="Montserrat" pitchFamily="2" charset="0"/>
              </a:rPr>
              <a:t>использования</a:t>
            </a:r>
            <a:br>
              <a:rPr lang="ru-RU" sz="1400" dirty="0">
                <a:latin typeface="Montserrat" pitchFamily="2" charset="0"/>
              </a:rPr>
            </a:br>
            <a:r>
              <a:rPr lang="ru-RU" sz="1400" dirty="0">
                <a:latin typeface="Montserrat" pitchFamily="2" charset="0"/>
              </a:rPr>
              <a:t>совместимых </a:t>
            </a:r>
            <a:br>
              <a:rPr lang="ru-RU" sz="1400" dirty="0">
                <a:latin typeface="Montserrat" pitchFamily="2" charset="0"/>
              </a:rPr>
            </a:br>
            <a:r>
              <a:rPr lang="ru-RU" sz="1400" dirty="0">
                <a:latin typeface="Montserrat" pitchFamily="2" charset="0"/>
              </a:rPr>
              <a:t>источников питания</a:t>
            </a:r>
            <a:endParaRPr lang="ru-RU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E3C6BF-B8DC-FC42-E58E-0010DEE3851E}"/>
              </a:ext>
            </a:extLst>
          </p:cNvPr>
          <p:cNvSpPr txBox="1"/>
          <p:nvPr/>
        </p:nvSpPr>
        <p:spPr>
          <a:xfrm>
            <a:off x="8153986" y="5104741"/>
            <a:ext cx="30130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Montserrat" pitchFamily="2" charset="0"/>
              </a:rPr>
              <a:t>+</a:t>
            </a:r>
            <a:endParaRPr lang="ru-RU" sz="28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832A93-8E48-8771-90AD-49F5E11DEE4F}"/>
              </a:ext>
            </a:extLst>
          </p:cNvPr>
          <p:cNvSpPr txBox="1"/>
          <p:nvPr/>
        </p:nvSpPr>
        <p:spPr>
          <a:xfrm>
            <a:off x="3447990" y="6081246"/>
            <a:ext cx="38631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latin typeface="Montserrat" pitchFamily="2" charset="0"/>
              </a:rPr>
              <a:t>Корпус</a:t>
            </a:r>
            <a:endParaRPr lang="ru-RU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647B05-7F12-ED2C-19F0-F236505C1293}"/>
              </a:ext>
            </a:extLst>
          </p:cNvPr>
          <p:cNvSpPr txBox="1"/>
          <p:nvPr/>
        </p:nvSpPr>
        <p:spPr>
          <a:xfrm>
            <a:off x="8055524" y="5969945"/>
            <a:ext cx="42514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Montserrat" pitchFamily="2" charset="0"/>
              </a:rPr>
              <a:t>ABS-</a:t>
            </a:r>
            <a:r>
              <a:rPr lang="ru-RU" sz="1400" dirty="0">
                <a:latin typeface="Montserrat" pitchFamily="2" charset="0"/>
              </a:rPr>
              <a:t>полимер премиум-класса, прочный, износостойкий и легкий</a:t>
            </a:r>
            <a:endParaRPr lang="ru-RU" sz="1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8B9310-83BF-B0D2-A97F-A405399B8BFB}"/>
              </a:ext>
            </a:extLst>
          </p:cNvPr>
          <p:cNvSpPr txBox="1"/>
          <p:nvPr/>
        </p:nvSpPr>
        <p:spPr>
          <a:xfrm>
            <a:off x="551674" y="4634697"/>
            <a:ext cx="38144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" pitchFamily="2" charset="0"/>
              </a:rPr>
              <a:t>Эндоскопическая камера, 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передающее устройство, 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источник питания 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и необходимые аксессуары, 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обеспечивающие 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мобильность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7D68D45-5F85-B416-CD65-488660EFB24D}"/>
              </a:ext>
            </a:extLst>
          </p:cNvPr>
          <p:cNvSpPr/>
          <p:nvPr/>
        </p:nvSpPr>
        <p:spPr>
          <a:xfrm>
            <a:off x="263140" y="0"/>
            <a:ext cx="4128108" cy="417169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Изображение выглядит как кабель, электроника, инструмент, гадже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BB5FC12-8203-A8F7-12FB-EB8193A1B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28" y="828091"/>
            <a:ext cx="3869626" cy="3220658"/>
          </a:xfrm>
          <a:prstGeom prst="roundRect">
            <a:avLst>
              <a:gd name="adj" fmla="val 2471"/>
            </a:avLst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314BA8A-5A1F-D642-34EE-9DC1D38EF597}"/>
              </a:ext>
            </a:extLst>
          </p:cNvPr>
          <p:cNvSpPr txBox="1"/>
          <p:nvPr/>
        </p:nvSpPr>
        <p:spPr>
          <a:xfrm>
            <a:off x="4654388" y="174175"/>
            <a:ext cx="72522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  <a:t>Комплект</a:t>
            </a:r>
            <a:b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</a:br>
            <a: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  <a:t>видеоэндоскопический</a:t>
            </a:r>
            <a:b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</a:br>
            <a: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  <a:t>ВЭК-БП1-</a:t>
            </a:r>
            <a:r>
              <a:rPr lang="en-US" sz="3600" b="1" dirty="0">
                <a:solidFill>
                  <a:srgbClr val="C00000"/>
                </a:solidFill>
                <a:latin typeface="Montserrat" pitchFamily="2" charset="0"/>
              </a:rPr>
              <a:t>1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6A5D40-BAF5-9FF6-2CB6-E53B7D84DF79}"/>
              </a:ext>
            </a:extLst>
          </p:cNvPr>
          <p:cNvSpPr/>
          <p:nvPr/>
        </p:nvSpPr>
        <p:spPr>
          <a:xfrm>
            <a:off x="261089" y="4171693"/>
            <a:ext cx="164840" cy="22544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B75FC5-C8DE-2DD1-E979-FEFB9DB42E1E}"/>
              </a:ext>
            </a:extLst>
          </p:cNvPr>
          <p:cNvSpPr txBox="1"/>
          <p:nvPr/>
        </p:nvSpPr>
        <p:spPr>
          <a:xfrm>
            <a:off x="551674" y="4289088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Montserrat" pitchFamily="2" charset="0"/>
              </a:rPr>
              <a:t>ВЭК-БП1-</a:t>
            </a:r>
            <a:r>
              <a:rPr lang="en-US" sz="1800" b="1" dirty="0">
                <a:solidFill>
                  <a:srgbClr val="C00000"/>
                </a:solidFill>
                <a:latin typeface="Montserrat" pitchFamily="2" charset="0"/>
              </a:rPr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897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текст, Шрифт, логотип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4AB006B-5CCB-AFDE-5077-E54D1FC54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21" y="163894"/>
            <a:ext cx="4883148" cy="1297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A4F35C-8B9C-7416-9A73-D21A6B1A3CBB}"/>
              </a:ext>
            </a:extLst>
          </p:cNvPr>
          <p:cNvSpPr txBox="1"/>
          <p:nvPr/>
        </p:nvSpPr>
        <p:spPr>
          <a:xfrm>
            <a:off x="327156" y="1618426"/>
            <a:ext cx="725228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  <a:t>Комплект</a:t>
            </a:r>
            <a:b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</a:br>
            <a:r>
              <a:rPr lang="ru-RU" sz="2800" b="1" dirty="0">
                <a:solidFill>
                  <a:srgbClr val="C00000"/>
                </a:solidFill>
                <a:latin typeface="Montserrat" pitchFamily="2" charset="0"/>
              </a:rPr>
              <a:t>видеоэндоскопический</a:t>
            </a:r>
            <a:b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</a:br>
            <a: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  <a:t>ВЭК-БП</a:t>
            </a:r>
            <a:r>
              <a:rPr lang="en-US" sz="3600" b="1" dirty="0">
                <a:solidFill>
                  <a:srgbClr val="C00000"/>
                </a:solidFill>
                <a:latin typeface="Montserrat" pitchFamily="2" charset="0"/>
              </a:rPr>
              <a:t>1</a:t>
            </a:r>
            <a: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  <a:t>-1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81452C-0D78-6250-5ABB-BB303FC31227}"/>
              </a:ext>
            </a:extLst>
          </p:cNvPr>
          <p:cNvSpPr txBox="1"/>
          <p:nvPr/>
        </p:nvSpPr>
        <p:spPr>
          <a:xfrm>
            <a:off x="784356" y="3669914"/>
            <a:ext cx="4809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Montserrat" pitchFamily="2" charset="0"/>
              </a:rPr>
              <a:t>Универсальность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5E175C-D6E1-7621-A824-9C8A59639773}"/>
              </a:ext>
            </a:extLst>
          </p:cNvPr>
          <p:cNvSpPr txBox="1"/>
          <p:nvPr/>
        </p:nvSpPr>
        <p:spPr>
          <a:xfrm>
            <a:off x="6832922" y="3854643"/>
            <a:ext cx="4809619" cy="2538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Montserrat" pitchFamily="2" charset="0"/>
              </a:rPr>
              <a:t>Бронхоскопия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Montserrat" pitchFamily="2" charset="0"/>
              </a:rPr>
              <a:t>Цистоскопия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Montserrat" pitchFamily="2" charset="0"/>
              </a:rPr>
              <a:t>Артроскопия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Montserrat" pitchFamily="2" charset="0"/>
              </a:rPr>
              <a:t>ЛОР-диагностика и хирургия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Montserrat" pitchFamily="2" charset="0"/>
              </a:rPr>
              <a:t>Эндоскопия ЖКТ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Montserrat" pitchFamily="2" charset="0"/>
              </a:rPr>
              <a:t>Ректоскопия</a:t>
            </a:r>
          </a:p>
        </p:txBody>
      </p:sp>
      <p:pic>
        <p:nvPicPr>
          <p:cNvPr id="6" name="Рисунок 5" descr="Изображение выглядит как снимок экрана, сустав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61E3BA6-5132-5CA2-B58B-3C863881D4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93" r="14868"/>
          <a:stretch>
            <a:fillRect/>
          </a:stretch>
        </p:blipFill>
        <p:spPr>
          <a:xfrm>
            <a:off x="6096000" y="289367"/>
            <a:ext cx="5875624" cy="33805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5F0636-CD86-437E-D702-7AD5F429AAC2}"/>
              </a:ext>
            </a:extLst>
          </p:cNvPr>
          <p:cNvSpPr txBox="1"/>
          <p:nvPr/>
        </p:nvSpPr>
        <p:spPr>
          <a:xfrm>
            <a:off x="923252" y="4222733"/>
            <a:ext cx="4809619" cy="2538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Montserrat" pitchFamily="2" charset="0"/>
              </a:rPr>
              <a:t>Амбулаторный прием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Montserrat" pitchFamily="2" charset="0"/>
              </a:rPr>
              <a:t>Эндоскопические операции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Montserrat" pitchFamily="2" charset="0"/>
              </a:rPr>
              <a:t>Осмотр в палате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Montserrat" pitchFamily="2" charset="0"/>
              </a:rPr>
              <a:t>Экстренный осмотр на выезде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Montserrat" pitchFamily="2" charset="0"/>
              </a:rPr>
              <a:t>Использование в учебных целях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Montserrat" pitchFamily="2" charset="0"/>
            </a:endParaRPr>
          </a:p>
        </p:txBody>
      </p:sp>
      <p:pic>
        <p:nvPicPr>
          <p:cNvPr id="9" name="Рисунок 51">
            <a:extLst>
              <a:ext uri="{FF2B5EF4-FFF2-40B4-BE49-F238E27FC236}">
                <a16:creationId xmlns:a16="http://schemas.microsoft.com/office/drawing/2014/main" id="{A82A3BBD-B4DF-2013-0D36-482A21FD6B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5104553" y="-215569"/>
            <a:ext cx="8551768" cy="855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70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D985D-2307-E1CB-2ECA-F817CB358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BD59A6CE-75B1-431A-FB72-BC67DB4E5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43" y="2188368"/>
            <a:ext cx="2502328" cy="141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1">
            <a:extLst>
              <a:ext uri="{FF2B5EF4-FFF2-40B4-BE49-F238E27FC236}">
                <a16:creationId xmlns:a16="http://schemas.microsoft.com/office/drawing/2014/main" id="{D4A31D1B-3311-40B5-35B8-99A2F958BF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5104553" y="-215569"/>
            <a:ext cx="8551768" cy="8551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BECE7D-A903-4C6E-B2E1-7AF1075F6236}"/>
              </a:ext>
            </a:extLst>
          </p:cNvPr>
          <p:cNvSpPr txBox="1"/>
          <p:nvPr/>
        </p:nvSpPr>
        <p:spPr>
          <a:xfrm>
            <a:off x="362361" y="5076182"/>
            <a:ext cx="43950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>
                <a:latin typeface="Montserrat" pitchFamily="2" charset="77"/>
              </a:defRPr>
            </a:lvl1pPr>
          </a:lstStyle>
          <a:p>
            <a:r>
              <a:rPr lang="ru-RU" dirty="0">
                <a:latin typeface="Montserrat" pitchFamily="2" charset="0"/>
              </a:rPr>
              <a:t>Высокая четкость, мобильность, цифровая документация и телемедицина.</a:t>
            </a:r>
          </a:p>
          <a:p>
            <a:r>
              <a:rPr lang="ru-RU" dirty="0">
                <a:latin typeface="Montserrat" pitchFamily="2" charset="0"/>
              </a:rPr>
              <a:t>Информация стала ключевым </a:t>
            </a:r>
            <a:br>
              <a:rPr lang="ru-RU" dirty="0">
                <a:latin typeface="Montserrat" pitchFamily="2" charset="0"/>
              </a:rPr>
            </a:br>
            <a:r>
              <a:rPr lang="ru-RU" dirty="0">
                <a:latin typeface="Montserrat" pitchFamily="2" charset="0"/>
              </a:rPr>
              <a:t>активом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FEEF81-CD25-9779-7E1A-B8D662DF3A1A}"/>
              </a:ext>
            </a:extLst>
          </p:cNvPr>
          <p:cNvSpPr txBox="1"/>
          <p:nvPr/>
        </p:nvSpPr>
        <p:spPr>
          <a:xfrm>
            <a:off x="632055" y="714866"/>
            <a:ext cx="41192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latin typeface="Montserrat" pitchFamily="2" charset="0"/>
              </a:rPr>
              <a:t>Эволюция </a:t>
            </a:r>
            <a:br>
              <a:rPr lang="ru-RU" sz="2800" dirty="0">
                <a:latin typeface="Montserrat" pitchFamily="2" charset="0"/>
              </a:rPr>
            </a:br>
            <a:r>
              <a:rPr lang="ru-RU" sz="2800" dirty="0">
                <a:latin typeface="Montserrat" pitchFamily="2" charset="0"/>
              </a:rPr>
              <a:t>инструментария </a:t>
            </a:r>
            <a:br>
              <a:rPr lang="ru-RU" sz="2800" dirty="0">
                <a:latin typeface="Montserrat" pitchFamily="2" charset="0"/>
              </a:rPr>
            </a:br>
            <a:r>
              <a:rPr lang="ru-RU" sz="2000" dirty="0">
                <a:latin typeface="Montserrat" pitchFamily="2" charset="0"/>
              </a:rPr>
              <a:t>Настоящее: 2025</a:t>
            </a:r>
            <a:br>
              <a:rPr lang="ru-RU" sz="2000" dirty="0">
                <a:latin typeface="Montserrat" pitchFamily="2" charset="0"/>
              </a:rPr>
            </a:br>
            <a:r>
              <a:rPr lang="ru-RU" sz="2000" dirty="0">
                <a:latin typeface="Montserrat" pitchFamily="2" charset="0"/>
              </a:rPr>
              <a:t>Век цифры и беспроводных </a:t>
            </a:r>
            <a:br>
              <a:rPr lang="ru-RU" sz="2000" dirty="0">
                <a:latin typeface="Montserrat" pitchFamily="2" charset="0"/>
              </a:rPr>
            </a:br>
            <a:r>
              <a:rPr lang="ru-RU" sz="2000" dirty="0">
                <a:latin typeface="Montserrat" pitchFamily="2" charset="0"/>
              </a:rPr>
              <a:t>технологий</a:t>
            </a:r>
          </a:p>
          <a:p>
            <a:pPr algn="r"/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9" descr="A hand holding a medical tool&#10;&#10;AI-generated content may be incorrect.">
            <a:extLst>
              <a:ext uri="{FF2B5EF4-FFF2-40B4-BE49-F238E27FC236}">
                <a16:creationId xmlns:a16="http://schemas.microsoft.com/office/drawing/2014/main" id="{0EC9B880-DACE-3298-6789-6C33A7527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r="20158"/>
          <a:stretch>
            <a:fillRect/>
          </a:stretch>
        </p:blipFill>
        <p:spPr>
          <a:xfrm>
            <a:off x="5072474" y="0"/>
            <a:ext cx="7120834" cy="6858000"/>
          </a:xfrm>
          <a:prstGeom prst="roundRect">
            <a:avLst>
              <a:gd name="adj" fmla="val 0"/>
            </a:avLst>
          </a:prstGeom>
        </p:spPr>
      </p:pic>
      <p:pic>
        <p:nvPicPr>
          <p:cNvPr id="2" name="Рисунок 1" descr="Изображение выглядит как рисунок, зарисовка, рукописный текст, чер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4353179-4D34-B747-E555-DB18C2396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6492" y="-215569"/>
            <a:ext cx="1301193" cy="1401284"/>
          </a:xfrm>
          <a:prstGeom prst="rect">
            <a:avLst/>
          </a:prstGeom>
        </p:spPr>
      </p:pic>
      <p:pic>
        <p:nvPicPr>
          <p:cNvPr id="4" name="Рисунок 3" descr="Изображение выглядит как круг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7497C86-B51F-75A7-3CB1-68F083C2BE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6134" y="3564099"/>
            <a:ext cx="1511081" cy="1337539"/>
          </a:xfrm>
          <a:prstGeom prst="rect">
            <a:avLst/>
          </a:prstGeom>
        </p:spPr>
      </p:pic>
      <p:pic>
        <p:nvPicPr>
          <p:cNvPr id="9" name="Рисунок 8" descr="Изображение выглядит как Предметная фотография, круг&#10;&#10;Автоматически созданное описание">
            <a:extLst>
              <a:ext uri="{FF2B5EF4-FFF2-40B4-BE49-F238E27FC236}">
                <a16:creationId xmlns:a16="http://schemas.microsoft.com/office/drawing/2014/main" id="{D4E86359-4AF2-CC3F-9A32-D5A4B526FD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068761">
            <a:off x="2494010" y="2566414"/>
            <a:ext cx="3233998" cy="242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77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D7D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78CDB6-516D-F954-E9AE-0D433B237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E6D08855-136C-3B19-CDE1-7992891E8080}"/>
              </a:ext>
            </a:extLst>
          </p:cNvPr>
          <p:cNvSpPr/>
          <p:nvPr/>
        </p:nvSpPr>
        <p:spPr>
          <a:xfrm>
            <a:off x="6542993" y="5834575"/>
            <a:ext cx="5442682" cy="4276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6CC8E1A1-9C35-5E2E-225F-500CC3622B07}"/>
              </a:ext>
            </a:extLst>
          </p:cNvPr>
          <p:cNvSpPr/>
          <p:nvPr/>
        </p:nvSpPr>
        <p:spPr>
          <a:xfrm>
            <a:off x="6542993" y="5004581"/>
            <a:ext cx="5442682" cy="4276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1B8B5A87-B2AD-282B-29F5-944E88434028}"/>
              </a:ext>
            </a:extLst>
          </p:cNvPr>
          <p:cNvSpPr/>
          <p:nvPr/>
        </p:nvSpPr>
        <p:spPr>
          <a:xfrm>
            <a:off x="6542993" y="3429000"/>
            <a:ext cx="5442682" cy="4276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C3D54916-364A-8BA5-1321-FF1EF403CE9D}"/>
              </a:ext>
            </a:extLst>
          </p:cNvPr>
          <p:cNvSpPr/>
          <p:nvPr/>
        </p:nvSpPr>
        <p:spPr>
          <a:xfrm>
            <a:off x="6542993" y="4202723"/>
            <a:ext cx="5442682" cy="4276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42795-3729-26EB-FFDF-891F2FB3930B}"/>
              </a:ext>
            </a:extLst>
          </p:cNvPr>
          <p:cNvSpPr txBox="1"/>
          <p:nvPr/>
        </p:nvSpPr>
        <p:spPr>
          <a:xfrm>
            <a:off x="327156" y="2244578"/>
            <a:ext cx="4809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Montserrat" pitchFamily="2" charset="0"/>
              </a:rPr>
              <a:t>Позволяет видеть больше</a:t>
            </a:r>
            <a:endParaRPr lang="ru-RU" dirty="0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2C6B5DC-1515-5411-AC4C-C5749B932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325" y="3514215"/>
            <a:ext cx="5562095" cy="321150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56EB6E00-8254-422E-F127-A8809A2A18D9}"/>
              </a:ext>
            </a:extLst>
          </p:cNvPr>
          <p:cNvSpPr txBox="1"/>
          <p:nvPr/>
        </p:nvSpPr>
        <p:spPr>
          <a:xfrm>
            <a:off x="6542993" y="3828552"/>
            <a:ext cx="4176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Горизонтальное разрешение </a:t>
            </a:r>
            <a:r>
              <a:rPr lang="en-US" dirty="0"/>
              <a:t>1800 TVL</a:t>
            </a:r>
            <a:endParaRPr lang="ru-RU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57065D5-C9A2-E907-C120-739F3555E982}"/>
              </a:ext>
            </a:extLst>
          </p:cNvPr>
          <p:cNvSpPr txBox="1"/>
          <p:nvPr/>
        </p:nvSpPr>
        <p:spPr>
          <a:xfrm>
            <a:off x="6542993" y="4230333"/>
            <a:ext cx="329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Выдержка 1</a:t>
            </a:r>
            <a:r>
              <a:rPr lang="en-US" dirty="0"/>
              <a:t>/50 – 1/4000 </a:t>
            </a:r>
            <a:r>
              <a:rPr lang="ru-RU" dirty="0"/>
              <a:t>(Авто)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B1B87B5-27BF-A83D-36D7-D8F1B99ADAD7}"/>
              </a:ext>
            </a:extLst>
          </p:cNvPr>
          <p:cNvSpPr txBox="1"/>
          <p:nvPr/>
        </p:nvSpPr>
        <p:spPr>
          <a:xfrm>
            <a:off x="6542993" y="4638296"/>
            <a:ext cx="3603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Защищенное </a:t>
            </a:r>
            <a:r>
              <a:rPr lang="en-US" dirty="0"/>
              <a:t> </a:t>
            </a:r>
            <a:r>
              <a:rPr lang="en-US" dirty="0" err="1"/>
              <a:t>WiFi</a:t>
            </a:r>
            <a:r>
              <a:rPr lang="en-US" dirty="0"/>
              <a:t> </a:t>
            </a:r>
            <a:r>
              <a:rPr lang="ru-RU" dirty="0"/>
              <a:t>подключение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6E9B128-BF6B-7244-778E-41FD583F1973}"/>
              </a:ext>
            </a:extLst>
          </p:cNvPr>
          <p:cNvSpPr txBox="1"/>
          <p:nvPr/>
        </p:nvSpPr>
        <p:spPr>
          <a:xfrm>
            <a:off x="6542993" y="5060327"/>
            <a:ext cx="3053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Разъем</a:t>
            </a:r>
            <a:r>
              <a:rPr lang="en-US" dirty="0"/>
              <a:t> </a:t>
            </a:r>
            <a:r>
              <a:rPr lang="ru-RU" dirty="0"/>
              <a:t>эндоскопа </a:t>
            </a:r>
            <a:r>
              <a:rPr lang="en-US" dirty="0"/>
              <a:t>C-mount</a:t>
            </a:r>
            <a:endParaRPr lang="ru-RU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E5D039E-78D9-6B86-D9EF-8F8399CF76B3}"/>
              </a:ext>
            </a:extLst>
          </p:cNvPr>
          <p:cNvSpPr txBox="1"/>
          <p:nvPr/>
        </p:nvSpPr>
        <p:spPr>
          <a:xfrm>
            <a:off x="6528924" y="3456610"/>
            <a:ext cx="456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1920</a:t>
            </a:r>
            <a:r>
              <a:rPr lang="ru-RU" dirty="0"/>
              <a:t> (В) х </a:t>
            </a:r>
            <a:r>
              <a:rPr lang="en-US" dirty="0"/>
              <a:t>1080</a:t>
            </a:r>
            <a:r>
              <a:rPr lang="ru-RU" dirty="0"/>
              <a:t> (Ш) эффективных пикселей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1704AE-3B00-54E2-0A1E-596F3A21B723}"/>
              </a:ext>
            </a:extLst>
          </p:cNvPr>
          <p:cNvSpPr txBox="1"/>
          <p:nvPr/>
        </p:nvSpPr>
        <p:spPr>
          <a:xfrm>
            <a:off x="6542993" y="5440154"/>
            <a:ext cx="471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Автоотключение через 10 мин бездействия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AE7BD38-5725-52B3-4382-5E1786116E2D}"/>
              </a:ext>
            </a:extLst>
          </p:cNvPr>
          <p:cNvSpPr txBox="1"/>
          <p:nvPr/>
        </p:nvSpPr>
        <p:spPr>
          <a:xfrm>
            <a:off x="6542993" y="5862184"/>
            <a:ext cx="5163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Кнопки на корпусе: Фото, Видео, Баланс белого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8DB0671-1B57-B16B-DCEA-A16171B00D5E}"/>
              </a:ext>
            </a:extLst>
          </p:cNvPr>
          <p:cNvSpPr txBox="1"/>
          <p:nvPr/>
        </p:nvSpPr>
        <p:spPr>
          <a:xfrm>
            <a:off x="6542993" y="6284215"/>
            <a:ext cx="448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Кольцо настройки фокусного расстояния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222163A7-CAC6-8A3D-1415-13177C3C1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8924" y="0"/>
            <a:ext cx="5481584" cy="308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683CC9CC-0662-8C95-43DC-18E0A7C08938}"/>
              </a:ext>
            </a:extLst>
          </p:cNvPr>
          <p:cNvSpPr txBox="1"/>
          <p:nvPr/>
        </p:nvSpPr>
        <p:spPr>
          <a:xfrm>
            <a:off x="327156" y="551588"/>
            <a:ext cx="72522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  <a:t>Эндоскопическая</a:t>
            </a:r>
            <a:b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</a:br>
            <a: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  <a:t>видеокамера</a:t>
            </a:r>
            <a:b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</a:br>
            <a: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  <a:t>ВЭК-БП1-1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2" name="Picture 2" descr="Picture background">
            <a:extLst>
              <a:ext uri="{FF2B5EF4-FFF2-40B4-BE49-F238E27FC236}">
                <a16:creationId xmlns:a16="http://schemas.microsoft.com/office/drawing/2014/main" id="{7B2B3F98-C1D6-DDAE-8978-D8EECD747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9455" y="216024"/>
            <a:ext cx="1191491" cy="820919"/>
          </a:xfrm>
          <a:prstGeom prst="roundRect">
            <a:avLst>
              <a:gd name="adj" fmla="val 454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786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7E0E2-FB17-BEB8-BE3A-E20F33D17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10 second timer stopwatch vector icon 10 second stopwatch icon in flat  style vector | Premium Vector">
            <a:extLst>
              <a:ext uri="{FF2B5EF4-FFF2-40B4-BE49-F238E27FC236}">
                <a16:creationId xmlns:a16="http://schemas.microsoft.com/office/drawing/2014/main" id="{125AC04F-FF47-7A88-33D6-416754B77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9" y="1775568"/>
            <a:ext cx="4187932" cy="418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104EC43-58AF-F2BB-C534-9E9EC6BDC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6706" y="-241309"/>
            <a:ext cx="11555260" cy="1155526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BC7F263-EA48-958C-1B52-D55479CB8F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31384" y="894500"/>
            <a:ext cx="7652547" cy="76525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F5B046-D18B-BA20-E7EC-FA4A569E35D5}"/>
              </a:ext>
            </a:extLst>
          </p:cNvPr>
          <p:cNvSpPr txBox="1"/>
          <p:nvPr/>
        </p:nvSpPr>
        <p:spPr>
          <a:xfrm>
            <a:off x="1161815" y="249356"/>
            <a:ext cx="785214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  <a:t>Мгновенное </a:t>
            </a:r>
            <a:r>
              <a:rPr lang="en-US" sz="2800" b="1" dirty="0"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  <a:t>Wi-Fi </a:t>
            </a:r>
            <a:br>
              <a:rPr lang="ru-RU" sz="2800" b="1" dirty="0"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  <a:t>подключение</a:t>
            </a:r>
            <a:br>
              <a:rPr lang="en-US" sz="2800" b="1" dirty="0"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  <a:t>и передача </a:t>
            </a:r>
            <a:r>
              <a:rPr lang="en" sz="2800" b="1" dirty="0"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  <a:t>HD </a:t>
            </a:r>
            <a:br>
              <a:rPr lang="ru-RU" sz="2800" b="1" dirty="0"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C00000"/>
                </a:solidFill>
                <a:latin typeface="Montserrat" pitchFamily="2" charset="0"/>
                <a:cs typeface="Arial" panose="020B0604020202020204" pitchFamily="34" charset="0"/>
              </a:rPr>
              <a:t>изображения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487CCB21-407E-F647-817B-DE4634CC58E1}"/>
              </a:ext>
            </a:extLst>
          </p:cNvPr>
          <p:cNvGrpSpPr/>
          <p:nvPr/>
        </p:nvGrpSpPr>
        <p:grpSpPr>
          <a:xfrm>
            <a:off x="273763" y="286415"/>
            <a:ext cx="759159" cy="837437"/>
            <a:chOff x="10308234" y="452532"/>
            <a:chExt cx="304921" cy="336362"/>
          </a:xfrm>
        </p:grpSpPr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C9CEF9F5-FB94-E919-CB17-A7CB3F85C731}"/>
                </a:ext>
              </a:extLst>
            </p:cNvPr>
            <p:cNvSpPr/>
            <p:nvPr/>
          </p:nvSpPr>
          <p:spPr>
            <a:xfrm>
              <a:off x="10372165" y="452532"/>
              <a:ext cx="144911" cy="264208"/>
            </a:xfrm>
            <a:custGeom>
              <a:avLst/>
              <a:gdLst>
                <a:gd name="connsiteX0" fmla="*/ 0 w 452943"/>
                <a:gd name="connsiteY0" fmla="*/ 710305 h 825826"/>
                <a:gd name="connsiteX1" fmla="*/ 140724 w 452943"/>
                <a:gd name="connsiteY1" fmla="*/ 710023 h 825826"/>
                <a:gd name="connsiteX2" fmla="*/ 264533 w 452943"/>
                <a:gd name="connsiteY2" fmla="*/ 730143 h 825826"/>
                <a:gd name="connsiteX3" fmla="*/ 365752 w 452943"/>
                <a:gd name="connsiteY3" fmla="*/ 769722 h 825826"/>
                <a:gd name="connsiteX4" fmla="*/ 429901 w 452943"/>
                <a:gd name="connsiteY4" fmla="*/ 809228 h 825826"/>
                <a:gd name="connsiteX5" fmla="*/ 452943 w 452943"/>
                <a:gd name="connsiteY5" fmla="*/ 823383 h 825826"/>
                <a:gd name="connsiteX6" fmla="*/ 433486 w 452943"/>
                <a:gd name="connsiteY6" fmla="*/ 565856 h 825826"/>
                <a:gd name="connsiteX7" fmla="*/ 363037 w 452943"/>
                <a:gd name="connsiteY7" fmla="*/ 322683 h 825826"/>
                <a:gd name="connsiteX8" fmla="*/ 282876 w 452943"/>
                <a:gd name="connsiteY8" fmla="*/ 156152 h 825826"/>
                <a:gd name="connsiteX9" fmla="*/ 257815 w 452943"/>
                <a:gd name="connsiteY9" fmla="*/ 113161 h 825826"/>
                <a:gd name="connsiteX10" fmla="*/ 152281 w 452943"/>
                <a:gd name="connsiteY10" fmla="*/ 0 h 825826"/>
                <a:gd name="connsiteX11" fmla="*/ 162966 w 452943"/>
                <a:gd name="connsiteY11" fmla="*/ 98485 h 825826"/>
                <a:gd name="connsiteX12" fmla="*/ 145319 w 452943"/>
                <a:gd name="connsiteY12" fmla="*/ 412371 h 825826"/>
                <a:gd name="connsiteX13" fmla="*/ 124505 w 452943"/>
                <a:gd name="connsiteY13" fmla="*/ 503591 h 825826"/>
                <a:gd name="connsiteX14" fmla="*/ 0 w 452943"/>
                <a:gd name="connsiteY14" fmla="*/ 710305 h 825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2943" h="825826">
                  <a:moveTo>
                    <a:pt x="0" y="710305"/>
                  </a:moveTo>
                  <a:cubicBezTo>
                    <a:pt x="56840" y="710023"/>
                    <a:pt x="96589" y="708590"/>
                    <a:pt x="140724" y="710023"/>
                  </a:cubicBezTo>
                  <a:cubicBezTo>
                    <a:pt x="188132" y="711567"/>
                    <a:pt x="221338" y="720488"/>
                    <a:pt x="264533" y="730143"/>
                  </a:cubicBezTo>
                  <a:cubicBezTo>
                    <a:pt x="299375" y="737923"/>
                    <a:pt x="337454" y="753689"/>
                    <a:pt x="365752" y="769722"/>
                  </a:cubicBezTo>
                  <a:cubicBezTo>
                    <a:pt x="398366" y="788207"/>
                    <a:pt x="399619" y="788520"/>
                    <a:pt x="429901" y="809228"/>
                  </a:cubicBezTo>
                  <a:cubicBezTo>
                    <a:pt x="449010" y="826750"/>
                    <a:pt x="447444" y="828342"/>
                    <a:pt x="452943" y="823383"/>
                  </a:cubicBezTo>
                  <a:cubicBezTo>
                    <a:pt x="452943" y="700908"/>
                    <a:pt x="451690" y="703127"/>
                    <a:pt x="433486" y="565856"/>
                  </a:cubicBezTo>
                  <a:cubicBezTo>
                    <a:pt x="423357" y="489488"/>
                    <a:pt x="392170" y="391959"/>
                    <a:pt x="363037" y="322683"/>
                  </a:cubicBezTo>
                  <a:cubicBezTo>
                    <a:pt x="333938" y="253489"/>
                    <a:pt x="324018" y="228695"/>
                    <a:pt x="282876" y="156152"/>
                  </a:cubicBezTo>
                  <a:cubicBezTo>
                    <a:pt x="274070" y="140581"/>
                    <a:pt x="267735" y="129890"/>
                    <a:pt x="257815" y="113161"/>
                  </a:cubicBezTo>
                  <a:cubicBezTo>
                    <a:pt x="240899" y="84615"/>
                    <a:pt x="186635" y="4104"/>
                    <a:pt x="152281" y="0"/>
                  </a:cubicBezTo>
                  <a:cubicBezTo>
                    <a:pt x="162966" y="60533"/>
                    <a:pt x="161261" y="60106"/>
                    <a:pt x="162966" y="98485"/>
                  </a:cubicBezTo>
                  <a:cubicBezTo>
                    <a:pt x="167178" y="194062"/>
                    <a:pt x="167178" y="327266"/>
                    <a:pt x="145319" y="412371"/>
                  </a:cubicBezTo>
                  <a:cubicBezTo>
                    <a:pt x="136165" y="447895"/>
                    <a:pt x="143579" y="437527"/>
                    <a:pt x="124505" y="503591"/>
                  </a:cubicBezTo>
                  <a:cubicBezTo>
                    <a:pt x="82980" y="647132"/>
                    <a:pt x="24956" y="684975"/>
                    <a:pt x="0" y="710305"/>
                  </a:cubicBezTo>
                  <a:close/>
                </a:path>
              </a:pathLst>
            </a:custGeom>
            <a:solidFill>
              <a:srgbClr val="DC2A1C"/>
            </a:solidFill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47E90A4C-3F81-F6C9-3991-01325970398A}"/>
                </a:ext>
              </a:extLst>
            </p:cNvPr>
            <p:cNvSpPr/>
            <p:nvPr/>
          </p:nvSpPr>
          <p:spPr>
            <a:xfrm>
              <a:off x="10311051" y="721686"/>
              <a:ext cx="302104" cy="34086"/>
            </a:xfrm>
            <a:custGeom>
              <a:avLst/>
              <a:gdLst>
                <a:gd name="connsiteX0" fmla="*/ 0 w 944278"/>
                <a:gd name="connsiteY0" fmla="*/ 102444 h 106541"/>
                <a:gd name="connsiteX1" fmla="*/ 16185 w 944278"/>
                <a:gd name="connsiteY1" fmla="*/ 105567 h 106541"/>
                <a:gd name="connsiteX2" fmla="*/ 74556 w 944278"/>
                <a:gd name="connsiteY2" fmla="*/ 86859 h 106541"/>
                <a:gd name="connsiteX3" fmla="*/ 426038 w 944278"/>
                <a:gd name="connsiteY3" fmla="*/ 58830 h 106541"/>
                <a:gd name="connsiteX4" fmla="*/ 515700 w 944278"/>
                <a:gd name="connsiteY4" fmla="*/ 68297 h 106541"/>
                <a:gd name="connsiteX5" fmla="*/ 612951 w 944278"/>
                <a:gd name="connsiteY5" fmla="*/ 79451 h 106541"/>
                <a:gd name="connsiteX6" fmla="*/ 853119 w 944278"/>
                <a:gd name="connsiteY6" fmla="*/ 65884 h 106541"/>
                <a:gd name="connsiteX7" fmla="*/ 944278 w 944278"/>
                <a:gd name="connsiteY7" fmla="*/ 57 h 106541"/>
                <a:gd name="connsiteX8" fmla="*/ 816537 w 944278"/>
                <a:gd name="connsiteY8" fmla="*/ 46473 h 106541"/>
                <a:gd name="connsiteX9" fmla="*/ 314655 w 944278"/>
                <a:gd name="connsiteY9" fmla="*/ 1 h 106541"/>
                <a:gd name="connsiteX10" fmla="*/ 136304 w 944278"/>
                <a:gd name="connsiteY10" fmla="*/ 30530 h 106541"/>
                <a:gd name="connsiteX11" fmla="*/ 0 w 944278"/>
                <a:gd name="connsiteY11" fmla="*/ 102444 h 10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4278" h="106541">
                  <a:moveTo>
                    <a:pt x="0" y="102444"/>
                  </a:moveTo>
                  <a:cubicBezTo>
                    <a:pt x="4246" y="105261"/>
                    <a:pt x="-5743" y="108081"/>
                    <a:pt x="16185" y="105567"/>
                  </a:cubicBezTo>
                  <a:lnTo>
                    <a:pt x="74556" y="86859"/>
                  </a:lnTo>
                  <a:cubicBezTo>
                    <a:pt x="158650" y="55985"/>
                    <a:pt x="329065" y="47524"/>
                    <a:pt x="426038" y="58830"/>
                  </a:cubicBezTo>
                  <a:cubicBezTo>
                    <a:pt x="456145" y="62336"/>
                    <a:pt x="487541" y="64941"/>
                    <a:pt x="515700" y="68297"/>
                  </a:cubicBezTo>
                  <a:cubicBezTo>
                    <a:pt x="546748" y="72001"/>
                    <a:pt x="581068" y="75086"/>
                    <a:pt x="612951" y="79451"/>
                  </a:cubicBezTo>
                  <a:cubicBezTo>
                    <a:pt x="693251" y="90438"/>
                    <a:pt x="771427" y="86702"/>
                    <a:pt x="853119" y="65884"/>
                  </a:cubicBezTo>
                  <a:cubicBezTo>
                    <a:pt x="868260" y="62030"/>
                    <a:pt x="938536" y="30499"/>
                    <a:pt x="944278" y="57"/>
                  </a:cubicBezTo>
                  <a:cubicBezTo>
                    <a:pt x="919948" y="4446"/>
                    <a:pt x="868539" y="44313"/>
                    <a:pt x="816537" y="46473"/>
                  </a:cubicBezTo>
                  <a:cubicBezTo>
                    <a:pt x="703971" y="51151"/>
                    <a:pt x="467075" y="-281"/>
                    <a:pt x="314655" y="1"/>
                  </a:cubicBezTo>
                  <a:cubicBezTo>
                    <a:pt x="266378" y="92"/>
                    <a:pt x="177446" y="16027"/>
                    <a:pt x="136304" y="30530"/>
                  </a:cubicBezTo>
                  <a:cubicBezTo>
                    <a:pt x="105813" y="41267"/>
                    <a:pt x="14236" y="78428"/>
                    <a:pt x="0" y="102444"/>
                  </a:cubicBezTo>
                  <a:close/>
                </a:path>
              </a:pathLst>
            </a:custGeom>
            <a:solidFill>
              <a:srgbClr val="DC2A1C"/>
            </a:solidFill>
            <a:ln w="34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191AD2BA-9296-E52A-5AFA-2DFA6DA23956}"/>
                </a:ext>
              </a:extLst>
            </p:cNvPr>
            <p:cNvSpPr/>
            <p:nvPr/>
          </p:nvSpPr>
          <p:spPr>
            <a:xfrm>
              <a:off x="10308234" y="501973"/>
              <a:ext cx="292761" cy="286921"/>
            </a:xfrm>
            <a:custGeom>
              <a:avLst/>
              <a:gdLst>
                <a:gd name="connsiteX0" fmla="*/ 310861 w 915075"/>
                <a:gd name="connsiteY0" fmla="*/ 6455 h 896822"/>
                <a:gd name="connsiteX1" fmla="*/ 0 w 915075"/>
                <a:gd name="connsiteY1" fmla="*/ 439642 h 896822"/>
                <a:gd name="connsiteX2" fmla="*/ 82005 w 915075"/>
                <a:gd name="connsiteY2" fmla="*/ 700890 h 896822"/>
                <a:gd name="connsiteX3" fmla="*/ 583504 w 915075"/>
                <a:gd name="connsiteY3" fmla="*/ 0 h 896822"/>
                <a:gd name="connsiteX4" fmla="*/ 915076 w 915075"/>
                <a:gd name="connsiteY4" fmla="*/ 439642 h 896822"/>
                <a:gd name="connsiteX5" fmla="*/ 833070 w 915075"/>
                <a:gd name="connsiteY5" fmla="*/ 700890 h 896822"/>
                <a:gd name="connsiteX6" fmla="*/ 730146 w 915075"/>
                <a:gd name="connsiteY6" fmla="*/ 806849 h 896822"/>
                <a:gd name="connsiteX7" fmla="*/ 457538 w 915075"/>
                <a:gd name="connsiteY7" fmla="*/ 896823 h 896822"/>
                <a:gd name="connsiteX8" fmla="*/ 162618 w 915075"/>
                <a:gd name="connsiteY8" fmla="*/ 789181 h 89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075" h="896822">
                  <a:moveTo>
                    <a:pt x="310861" y="6455"/>
                  </a:moveTo>
                  <a:cubicBezTo>
                    <a:pt x="130109" y="67538"/>
                    <a:pt x="0" y="238405"/>
                    <a:pt x="0" y="439642"/>
                  </a:cubicBezTo>
                  <a:cubicBezTo>
                    <a:pt x="0" y="536777"/>
                    <a:pt x="30317" y="626838"/>
                    <a:pt x="82005" y="700890"/>
                  </a:cubicBezTo>
                  <a:moveTo>
                    <a:pt x="583504" y="0"/>
                  </a:moveTo>
                  <a:cubicBezTo>
                    <a:pt x="774943" y="54656"/>
                    <a:pt x="915076" y="230796"/>
                    <a:pt x="915076" y="439642"/>
                  </a:cubicBezTo>
                  <a:cubicBezTo>
                    <a:pt x="915076" y="536777"/>
                    <a:pt x="884759" y="626838"/>
                    <a:pt x="833070" y="700890"/>
                  </a:cubicBezTo>
                  <a:moveTo>
                    <a:pt x="730146" y="806849"/>
                  </a:moveTo>
                  <a:cubicBezTo>
                    <a:pt x="654023" y="863379"/>
                    <a:pt x="559697" y="896823"/>
                    <a:pt x="457538" y="896823"/>
                  </a:cubicBezTo>
                  <a:cubicBezTo>
                    <a:pt x="345181" y="896823"/>
                    <a:pt x="242257" y="856343"/>
                    <a:pt x="162618" y="789181"/>
                  </a:cubicBezTo>
                </a:path>
              </a:pathLst>
            </a:custGeom>
            <a:noFill/>
            <a:ln w="25508" cap="rnd">
              <a:solidFill>
                <a:srgbClr val="DC2A1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7A7BAA4-DE78-8EDE-6673-93C78C007CC8}"/>
              </a:ext>
            </a:extLst>
          </p:cNvPr>
          <p:cNvSpPr txBox="1"/>
          <p:nvPr/>
        </p:nvSpPr>
        <p:spPr>
          <a:xfrm>
            <a:off x="1179703" y="5777765"/>
            <a:ext cx="43978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Montserrat" pitchFamily="2" charset="0"/>
                <a:cs typeface="Arial" panose="020B0604020202020204" pitchFamily="34" charset="0"/>
              </a:rPr>
              <a:t>Всего</a:t>
            </a:r>
            <a:r>
              <a:rPr lang="ru-RU" sz="2000" dirty="0">
                <a:latin typeface="Montserrat" pitchFamily="2" charset="0"/>
                <a:cs typeface="Arial" panose="020B0604020202020204" pitchFamily="34" charset="0"/>
              </a:rPr>
              <a:t> 10 сек на подключение</a:t>
            </a:r>
            <a:br>
              <a:rPr lang="ru-RU" sz="2000" dirty="0">
                <a:latin typeface="Montserrat" pitchFamily="2" charset="0"/>
                <a:cs typeface="Arial" panose="020B0604020202020204" pitchFamily="34" charset="0"/>
              </a:rPr>
            </a:br>
            <a:r>
              <a:rPr lang="ru-RU" sz="2000" dirty="0">
                <a:latin typeface="Montserrat" pitchFamily="2" charset="0"/>
                <a:cs typeface="Arial" panose="020B0604020202020204" pitchFamily="34" charset="0"/>
              </a:rPr>
              <a:t>к видео-системам клиники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BFA9F3-31EC-2CF6-7A2B-A931E208B2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2060" y="323200"/>
            <a:ext cx="1007895" cy="91729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B2EE95-8AFC-6476-82CB-1048B6353F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4142" y="-1870"/>
            <a:ext cx="9147858" cy="6859870"/>
          </a:xfrm>
          <a:prstGeom prst="rect">
            <a:avLst/>
          </a:prstGeom>
        </p:spPr>
      </p:pic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88576607-27D5-7B7E-D9FA-F910E73F3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6620" y="390227"/>
            <a:ext cx="1233684" cy="849990"/>
          </a:xfrm>
          <a:prstGeom prst="roundRect">
            <a:avLst>
              <a:gd name="adj" fmla="val 454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054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F65FA-C0A9-5E09-837F-30607B6FB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1C71DE1-CFB4-B2E4-55DD-0B3619CB618F}"/>
              </a:ext>
            </a:extLst>
          </p:cNvPr>
          <p:cNvSpPr/>
          <p:nvPr/>
        </p:nvSpPr>
        <p:spPr>
          <a:xfrm>
            <a:off x="7659706" y="559362"/>
            <a:ext cx="774846" cy="671735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52961-8425-C720-3643-5837E10A61FE}"/>
              </a:ext>
            </a:extLst>
          </p:cNvPr>
          <p:cNvSpPr txBox="1"/>
          <p:nvPr/>
        </p:nvSpPr>
        <p:spPr>
          <a:xfrm>
            <a:off x="260173" y="940533"/>
            <a:ext cx="72522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  <a:t>Комплект</a:t>
            </a:r>
            <a:b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</a:br>
            <a: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  <a:t>видеоэндоскопический</a:t>
            </a:r>
            <a:b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</a:br>
            <a: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  <a:t>ВЭК-БП1-</a:t>
            </a:r>
            <a:r>
              <a:rPr lang="en-US" sz="3600" b="1" dirty="0">
                <a:solidFill>
                  <a:srgbClr val="C00000"/>
                </a:solidFill>
                <a:latin typeface="Montserrat" pitchFamily="2" charset="0"/>
              </a:rPr>
              <a:t>1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C80745-CAA3-2343-0A4C-4F3C5259C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1" y="2494744"/>
            <a:ext cx="12063207" cy="419330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454BB5E-732F-5A12-AE46-772DAF3C9B95}"/>
              </a:ext>
            </a:extLst>
          </p:cNvPr>
          <p:cNvSpPr/>
          <p:nvPr/>
        </p:nvSpPr>
        <p:spPr>
          <a:xfrm>
            <a:off x="6497782" y="5018568"/>
            <a:ext cx="3269673" cy="14029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157EF3F-BB8F-4885-BF91-F4C4BB463E88}"/>
              </a:ext>
            </a:extLst>
          </p:cNvPr>
          <p:cNvSpPr/>
          <p:nvPr/>
        </p:nvSpPr>
        <p:spPr>
          <a:xfrm>
            <a:off x="2999282" y="3923413"/>
            <a:ext cx="3096718" cy="17303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E8FCE30-6147-A89E-89AD-CC274056EC49}"/>
              </a:ext>
            </a:extLst>
          </p:cNvPr>
          <p:cNvSpPr/>
          <p:nvPr/>
        </p:nvSpPr>
        <p:spPr>
          <a:xfrm>
            <a:off x="3191380" y="3552819"/>
            <a:ext cx="537882" cy="5876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Изображение выглядит как текст, Шрифт, логотип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3791F56-0B6C-D245-FD05-95AA93A4D5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651" b="15112"/>
          <a:stretch>
            <a:fillRect/>
          </a:stretch>
        </p:blipFill>
        <p:spPr>
          <a:xfrm>
            <a:off x="108137" y="32165"/>
            <a:ext cx="5200903" cy="94324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199831-1E7C-FD0E-AF26-C47137EA8FF9}"/>
              </a:ext>
            </a:extLst>
          </p:cNvPr>
          <p:cNvSpPr/>
          <p:nvPr/>
        </p:nvSpPr>
        <p:spPr>
          <a:xfrm>
            <a:off x="372372" y="2872082"/>
            <a:ext cx="3625702" cy="9516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D3C998B-5064-32E3-3C93-3936B19EF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74070" y="935242"/>
            <a:ext cx="3914122" cy="2008561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262EB9FB-7078-695A-F1A9-F00B89F4FB2F}"/>
              </a:ext>
            </a:extLst>
          </p:cNvPr>
          <p:cNvSpPr/>
          <p:nvPr/>
        </p:nvSpPr>
        <p:spPr>
          <a:xfrm>
            <a:off x="5908164" y="3439149"/>
            <a:ext cx="1226928" cy="25875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998FC6C8-FDAA-1161-CAF9-681B2061478C}"/>
              </a:ext>
            </a:extLst>
          </p:cNvPr>
          <p:cNvGrpSpPr/>
          <p:nvPr/>
        </p:nvGrpSpPr>
        <p:grpSpPr>
          <a:xfrm>
            <a:off x="4373312" y="2953193"/>
            <a:ext cx="5394143" cy="2034370"/>
            <a:chOff x="3933581" y="1624255"/>
            <a:chExt cx="5394143" cy="2034370"/>
          </a:xfrm>
        </p:grpSpPr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2A304D15-74D2-07B2-BF35-4B1F2FE5FB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3581" y="3658625"/>
              <a:ext cx="1923592" cy="0"/>
            </a:xfrm>
            <a:prstGeom prst="line">
              <a:avLst/>
            </a:prstGeom>
            <a:ln w="25400" cap="sq">
              <a:solidFill>
                <a:srgbClr val="C0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8DBBDE69-9DA1-CC4F-1C6B-058FE1C701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0735" y="3624350"/>
              <a:ext cx="1576989" cy="20782"/>
            </a:xfrm>
            <a:prstGeom prst="line">
              <a:avLst/>
            </a:prstGeom>
            <a:ln w="25400" cap="sq">
              <a:solidFill>
                <a:srgbClr val="C0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4022D026-7F64-4595-DE8E-5C4C54C251A7}"/>
                </a:ext>
              </a:extLst>
            </p:cNvPr>
            <p:cNvCxnSpPr>
              <a:cxnSpLocks/>
            </p:cNvCxnSpPr>
            <p:nvPr/>
          </p:nvCxnSpPr>
          <p:spPr>
            <a:xfrm>
              <a:off x="8489996" y="1624255"/>
              <a:ext cx="0" cy="2020877"/>
            </a:xfrm>
            <a:prstGeom prst="line">
              <a:avLst/>
            </a:prstGeom>
            <a:ln w="25400" cap="sq">
              <a:solidFill>
                <a:srgbClr val="C0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F4B10481-1F35-4060-466F-7D9D815BBEA7}"/>
              </a:ext>
            </a:extLst>
          </p:cNvPr>
          <p:cNvSpPr/>
          <p:nvPr/>
        </p:nvSpPr>
        <p:spPr>
          <a:xfrm>
            <a:off x="327156" y="4270422"/>
            <a:ext cx="1778736" cy="467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61E6B5-6E4C-5502-6507-6AA83DD71481}"/>
              </a:ext>
            </a:extLst>
          </p:cNvPr>
          <p:cNvSpPr txBox="1"/>
          <p:nvPr/>
        </p:nvSpPr>
        <p:spPr>
          <a:xfrm>
            <a:off x="929780" y="4222065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Эндоскоп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8A4DED4-DD2F-2F95-F7D2-3BC2197BC19B}"/>
              </a:ext>
            </a:extLst>
          </p:cNvPr>
          <p:cNvSpPr/>
          <p:nvPr/>
        </p:nvSpPr>
        <p:spPr>
          <a:xfrm>
            <a:off x="1227702" y="5586604"/>
            <a:ext cx="1778736" cy="467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50B954-0A17-9226-CC80-ABFD11E30ED9}"/>
              </a:ext>
            </a:extLst>
          </p:cNvPr>
          <p:cNvSpPr txBox="1"/>
          <p:nvPr/>
        </p:nvSpPr>
        <p:spPr>
          <a:xfrm>
            <a:off x="1456252" y="5662937"/>
            <a:ext cx="160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LED </a:t>
            </a:r>
            <a:r>
              <a:rPr lang="ru-RU" dirty="0"/>
              <a:t>источник</a:t>
            </a:r>
            <a:br>
              <a:rPr lang="ru-RU" dirty="0"/>
            </a:br>
            <a:r>
              <a:rPr lang="ru-RU" dirty="0"/>
              <a:t>света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F90B9A9F-4918-ED0B-DB99-60EE76F883BF}"/>
              </a:ext>
            </a:extLst>
          </p:cNvPr>
          <p:cNvSpPr/>
          <p:nvPr/>
        </p:nvSpPr>
        <p:spPr>
          <a:xfrm>
            <a:off x="3294538" y="5695759"/>
            <a:ext cx="2542455" cy="467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337259-1045-63E8-48A4-B3F27E5FC8A2}"/>
              </a:ext>
            </a:extLst>
          </p:cNvPr>
          <p:cNvSpPr txBox="1"/>
          <p:nvPr/>
        </p:nvSpPr>
        <p:spPr>
          <a:xfrm>
            <a:off x="3015607" y="5662937"/>
            <a:ext cx="20377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Беспроводная</a:t>
            </a:r>
            <a:br>
              <a:rPr lang="ru-RU" dirty="0"/>
            </a:br>
            <a:r>
              <a:rPr lang="ru-RU" dirty="0"/>
              <a:t>эндоскопическая</a:t>
            </a:r>
            <a:br>
              <a:rPr lang="ru-RU" dirty="0"/>
            </a:br>
            <a:r>
              <a:rPr lang="ru-RU" dirty="0"/>
              <a:t>камера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617481A-A21F-9823-1610-6339D41D5C09}"/>
              </a:ext>
            </a:extLst>
          </p:cNvPr>
          <p:cNvSpPr/>
          <p:nvPr/>
        </p:nvSpPr>
        <p:spPr>
          <a:xfrm>
            <a:off x="7144222" y="3020565"/>
            <a:ext cx="1778736" cy="16492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9169E22-B6C4-1542-3F93-38F8BB9F0843}"/>
              </a:ext>
            </a:extLst>
          </p:cNvPr>
          <p:cNvSpPr txBox="1"/>
          <p:nvPr/>
        </p:nvSpPr>
        <p:spPr>
          <a:xfrm>
            <a:off x="6622234" y="5565277"/>
            <a:ext cx="1545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Планшетный</a:t>
            </a:r>
            <a:br>
              <a:rPr lang="ru-RU" dirty="0"/>
            </a:br>
            <a:r>
              <a:rPr lang="ru-RU" dirty="0"/>
              <a:t>компьютер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857B4B64-9AB6-0B5E-A072-7D2C9CE8C438}"/>
              </a:ext>
            </a:extLst>
          </p:cNvPr>
          <p:cNvSpPr/>
          <p:nvPr/>
        </p:nvSpPr>
        <p:spPr>
          <a:xfrm>
            <a:off x="9956066" y="6223911"/>
            <a:ext cx="1778736" cy="467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0D16D5B-1F49-ADCD-F7C6-D74AFBE74A52}"/>
              </a:ext>
            </a:extLst>
          </p:cNvPr>
          <p:cNvSpPr txBox="1"/>
          <p:nvPr/>
        </p:nvSpPr>
        <p:spPr>
          <a:xfrm>
            <a:off x="10242532" y="6163843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Монитор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CCF0CD-D503-656D-BFBC-3EB05966C67C}"/>
              </a:ext>
            </a:extLst>
          </p:cNvPr>
          <p:cNvSpPr txBox="1"/>
          <p:nvPr/>
        </p:nvSpPr>
        <p:spPr>
          <a:xfrm>
            <a:off x="8706810" y="2988301"/>
            <a:ext cx="1830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dirty="0"/>
              <a:t>LED-</a:t>
            </a:r>
            <a:r>
              <a:rPr lang="ru-RU" dirty="0"/>
              <a:t>панель </a:t>
            </a:r>
            <a:r>
              <a:rPr lang="en-US" dirty="0"/>
              <a:t>/</a:t>
            </a:r>
            <a:r>
              <a:rPr lang="ru-RU" dirty="0"/>
              <a:t> </a:t>
            </a:r>
            <a:r>
              <a:rPr lang="en-US" dirty="0"/>
              <a:t>T</a:t>
            </a:r>
            <a:r>
              <a:rPr lang="ru-RU" dirty="0"/>
              <a:t>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9BEB0-0A8D-357E-5E89-F8B067C1037B}"/>
              </a:ext>
            </a:extLst>
          </p:cNvPr>
          <p:cNvSpPr txBox="1"/>
          <p:nvPr/>
        </p:nvSpPr>
        <p:spPr>
          <a:xfrm>
            <a:off x="266482" y="2767261"/>
            <a:ext cx="4809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Montserrat" pitchFamily="2" charset="0"/>
              </a:rPr>
              <a:t>Подключение к любым</a:t>
            </a:r>
            <a:br>
              <a:rPr lang="ru-RU" sz="1800" b="1" dirty="0">
                <a:solidFill>
                  <a:srgbClr val="C00000"/>
                </a:solidFill>
                <a:latin typeface="Montserrat" pitchFamily="2" charset="0"/>
              </a:rPr>
            </a:br>
            <a:r>
              <a:rPr lang="ru-RU" sz="1800" b="1" dirty="0">
                <a:solidFill>
                  <a:srgbClr val="C00000"/>
                </a:solidFill>
                <a:latin typeface="Montserrat" pitchFamily="2" charset="0"/>
              </a:rPr>
              <a:t>медицинским дисплеям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2A45CB-CB9B-F85F-7380-A5984DA20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30034" y="228660"/>
            <a:ext cx="3835324" cy="20085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AD6B59-24F1-5165-05FE-3F46DDC2E0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8709" y="4707640"/>
            <a:ext cx="539820" cy="4912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B377E0-4B05-9E7E-647A-A1E5F4CE5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0985" y="257454"/>
            <a:ext cx="539820" cy="491297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DC131F4-FBFD-1697-A982-FC3FB2F70882}"/>
              </a:ext>
            </a:extLst>
          </p:cNvPr>
          <p:cNvGrpSpPr/>
          <p:nvPr/>
        </p:nvGrpSpPr>
        <p:grpSpPr>
          <a:xfrm>
            <a:off x="6548774" y="4291950"/>
            <a:ext cx="1647714" cy="1223626"/>
            <a:chOff x="6964770" y="430589"/>
            <a:chExt cx="1647714" cy="1223626"/>
          </a:xfrm>
        </p:grpSpPr>
        <p:sp>
          <p:nvSpPr>
            <p:cNvPr id="25" name="Скругленный прямоугольник 24">
              <a:extLst>
                <a:ext uri="{FF2B5EF4-FFF2-40B4-BE49-F238E27FC236}">
                  <a16:creationId xmlns:a16="http://schemas.microsoft.com/office/drawing/2014/main" id="{711E9768-8DCF-D059-46D6-D79F9CE8CD6E}"/>
                </a:ext>
              </a:extLst>
            </p:cNvPr>
            <p:cNvSpPr/>
            <p:nvPr/>
          </p:nvSpPr>
          <p:spPr>
            <a:xfrm>
              <a:off x="6964770" y="430589"/>
              <a:ext cx="1647714" cy="1223626"/>
            </a:xfrm>
            <a:prstGeom prst="roundRect">
              <a:avLst>
                <a:gd name="adj" fmla="val 4074"/>
              </a:avLst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67E8166-6AE0-F0FE-AB32-4CDA5489E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074839" y="529831"/>
              <a:ext cx="1446250" cy="1051589"/>
            </a:xfrm>
            <a:prstGeom prst="rect">
              <a:avLst/>
            </a:prstGeom>
          </p:spPr>
        </p:pic>
      </p:grpSp>
      <p:pic>
        <p:nvPicPr>
          <p:cNvPr id="16" name="Рисунок 15" descr="Изображение выглядит как игл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DDD4F1D-EC8E-6E11-5792-8F62D2924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14421" y="3318522"/>
            <a:ext cx="1853362" cy="3405713"/>
          </a:xfrm>
          <a:prstGeom prst="rect">
            <a:avLst/>
          </a:prstGeom>
        </p:spPr>
      </p:pic>
      <p:pic>
        <p:nvPicPr>
          <p:cNvPr id="13" name="Рисунок 51">
            <a:extLst>
              <a:ext uri="{FF2B5EF4-FFF2-40B4-BE49-F238E27FC236}">
                <a16:creationId xmlns:a16="http://schemas.microsoft.com/office/drawing/2014/main" id="{35AA1D10-1BBF-A9C0-B376-86C040242CB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-5104553" y="-215569"/>
            <a:ext cx="8551768" cy="855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22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7D7E4-8E00-9F15-8BED-D67A9CC12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капля, Влага, рос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52AD541-6863-AF9F-0D3A-1DFD56A6FD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3" b="3008"/>
          <a:stretch>
            <a:fillRect/>
          </a:stretch>
        </p:blipFill>
        <p:spPr>
          <a:xfrm rot="10800000">
            <a:off x="0" y="1199948"/>
            <a:ext cx="12197898" cy="5658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B7900C-CC15-2D1D-94CE-4E903C21BD9F}"/>
              </a:ext>
            </a:extLst>
          </p:cNvPr>
          <p:cNvSpPr txBox="1"/>
          <p:nvPr/>
        </p:nvSpPr>
        <p:spPr>
          <a:xfrm>
            <a:off x="327157" y="1310429"/>
            <a:ext cx="72522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  <a:t>Эндоскопическая</a:t>
            </a:r>
            <a:b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</a:br>
            <a: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  <a:t>видеокамера</a:t>
            </a:r>
            <a:b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</a:br>
            <a:r>
              <a:rPr lang="ru-RU" sz="3600" b="1" dirty="0">
                <a:solidFill>
                  <a:srgbClr val="C00000"/>
                </a:solidFill>
                <a:latin typeface="Montserrat" pitchFamily="2" charset="0"/>
              </a:rPr>
              <a:t>ВЭК-БП1-</a:t>
            </a:r>
            <a:r>
              <a:rPr lang="en-US" sz="3600" b="1" dirty="0">
                <a:solidFill>
                  <a:srgbClr val="C00000"/>
                </a:solidFill>
                <a:latin typeface="Montserrat" pitchFamily="2" charset="0"/>
              </a:rPr>
              <a:t>1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272EB-8FC1-94C6-928C-9FA3F1594B76}"/>
              </a:ext>
            </a:extLst>
          </p:cNvPr>
          <p:cNvSpPr txBox="1"/>
          <p:nvPr/>
        </p:nvSpPr>
        <p:spPr>
          <a:xfrm>
            <a:off x="327157" y="3215024"/>
            <a:ext cx="4809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Montserrat" pitchFamily="2" charset="0"/>
              </a:rPr>
              <a:t>Пыле</a:t>
            </a:r>
            <a:r>
              <a:rPr lang="en-US" sz="1800" b="1" dirty="0">
                <a:solidFill>
                  <a:srgbClr val="C00000"/>
                </a:solidFill>
                <a:latin typeface="Montserrat" pitchFamily="2" charset="0"/>
              </a:rPr>
              <a:t>/</a:t>
            </a:r>
            <a:r>
              <a:rPr lang="ru-RU" sz="1800" b="1" dirty="0">
                <a:solidFill>
                  <a:srgbClr val="C00000"/>
                </a:solidFill>
                <a:latin typeface="Montserrat" pitchFamily="2" charset="0"/>
              </a:rPr>
              <a:t>влагоустойчивость</a:t>
            </a:r>
            <a:r>
              <a:rPr lang="en-US" sz="1800" b="1" dirty="0">
                <a:solidFill>
                  <a:srgbClr val="C00000"/>
                </a:solidFill>
                <a:latin typeface="Montserrat" pitchFamily="2" charset="0"/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Montserrat" pitchFamily="2" charset="0"/>
              </a:rPr>
              <a:t>IP</a:t>
            </a:r>
            <a:r>
              <a:rPr lang="en-US" sz="4000" b="1" dirty="0">
                <a:solidFill>
                  <a:srgbClr val="C00000"/>
                </a:solidFill>
                <a:latin typeface="Montserrat" pitchFamily="2" charset="0"/>
              </a:rPr>
              <a:t>54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EEC8B1-B79F-AF89-AFA2-5D83A0093609}"/>
              </a:ext>
            </a:extLst>
          </p:cNvPr>
          <p:cNvSpPr txBox="1"/>
          <p:nvPr/>
        </p:nvSpPr>
        <p:spPr>
          <a:xfrm>
            <a:off x="327157" y="4032100"/>
            <a:ext cx="6096000" cy="1107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  <a:spcAft>
                <a:spcPts val="1125"/>
              </a:spcAft>
            </a:pPr>
            <a:r>
              <a:rPr lang="ru-RU" b="1" u="none" strike="noStrike" dirty="0">
                <a:solidFill>
                  <a:srgbClr val="4B4F51"/>
                </a:solidFill>
                <a:effectLst/>
                <a:latin typeface="Roboto Condensed" panose="02000000000000000000" pitchFamily="2" charset="0"/>
              </a:rPr>
              <a:t>Защита от пыли: 5 </a:t>
            </a:r>
            <a:r>
              <a:rPr lang="ru-RU" b="1" dirty="0">
                <a:solidFill>
                  <a:srgbClr val="4B4F51"/>
                </a:solidFill>
                <a:latin typeface="Roboto Condensed" panose="02000000000000000000" pitchFamily="2" charset="0"/>
              </a:rPr>
              <a:t>(пылезащита) </a:t>
            </a:r>
            <a:br>
              <a:rPr lang="ru-RU" dirty="0"/>
            </a:br>
            <a:r>
              <a:rPr lang="ru-RU" dirty="0">
                <a:solidFill>
                  <a:srgbClr val="403E3E"/>
                </a:solidFill>
                <a:latin typeface="Roboto" panose="02000000000000000000" pitchFamily="2" charset="0"/>
              </a:rPr>
              <a:t>Микрочастицы пыли могут попадать внутрь, </a:t>
            </a:r>
            <a:br>
              <a:rPr lang="ru-RU" dirty="0">
                <a:solidFill>
                  <a:srgbClr val="403E3E"/>
                </a:solidFill>
                <a:latin typeface="Roboto" panose="02000000000000000000" pitchFamily="2" charset="0"/>
              </a:rPr>
            </a:br>
            <a:r>
              <a:rPr lang="ru-RU" dirty="0">
                <a:solidFill>
                  <a:srgbClr val="403E3E"/>
                </a:solidFill>
                <a:latin typeface="Roboto" panose="02000000000000000000" pitchFamily="2" charset="0"/>
              </a:rPr>
              <a:t>но не влияют на работу устройства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64FA1-C65E-E74E-6F5F-42095742926F}"/>
              </a:ext>
            </a:extLst>
          </p:cNvPr>
          <p:cNvSpPr txBox="1"/>
          <p:nvPr/>
        </p:nvSpPr>
        <p:spPr>
          <a:xfrm>
            <a:off x="384052" y="5248324"/>
            <a:ext cx="6096000" cy="409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700"/>
              </a:lnSpc>
              <a:spcAft>
                <a:spcPts val="1125"/>
              </a:spcAft>
              <a:buNone/>
            </a:pPr>
            <a:r>
              <a:rPr lang="ru-RU" b="1" u="none" strike="noStrike" dirty="0">
                <a:solidFill>
                  <a:srgbClr val="4B4F51"/>
                </a:solidFill>
                <a:effectLst/>
                <a:latin typeface="Roboto Condensed" panose="02000000000000000000" pitchFamily="2" charset="0"/>
              </a:rPr>
              <a:t>Защита от попадания воды: 4 (защита от брызг)</a:t>
            </a:r>
            <a:endParaRPr lang="ru-RU" b="1" dirty="0">
              <a:solidFill>
                <a:srgbClr val="403E3E"/>
              </a:solidFill>
              <a:effectLst/>
              <a:latin typeface="Roboto Condensed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D92A51-161A-0E24-6F93-79789FD278A0}"/>
              </a:ext>
            </a:extLst>
          </p:cNvPr>
          <p:cNvSpPr txBox="1"/>
          <p:nvPr/>
        </p:nvSpPr>
        <p:spPr>
          <a:xfrm>
            <a:off x="384052" y="569606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403E3E"/>
                </a:solidFill>
                <a:effectLst/>
                <a:latin typeface="Roboto" panose="02000000000000000000" pitchFamily="2" charset="0"/>
              </a:rPr>
              <a:t>Г</a:t>
            </a:r>
            <a:r>
              <a:rPr lang="ru-RU" b="0" i="0" dirty="0" err="1">
                <a:solidFill>
                  <a:srgbClr val="403E3E"/>
                </a:solidFill>
                <a:effectLst/>
                <a:latin typeface="Roboto" panose="02000000000000000000" pitchFamily="2" charset="0"/>
              </a:rPr>
              <a:t>арантирует</a:t>
            </a:r>
            <a:r>
              <a:rPr lang="ru-RU" b="0" i="0" dirty="0">
                <a:solidFill>
                  <a:srgbClr val="403E3E"/>
                </a:solidFill>
                <a:effectLst/>
                <a:latin typeface="Roboto" panose="02000000000000000000" pitchFamily="2" charset="0"/>
              </a:rPr>
              <a:t> защиту от падающих </a:t>
            </a:r>
            <a:br>
              <a:rPr lang="ru-RU" b="0" i="0" dirty="0">
                <a:solidFill>
                  <a:srgbClr val="403E3E"/>
                </a:solidFill>
                <a:effectLst/>
                <a:latin typeface="Roboto" panose="02000000000000000000" pitchFamily="2" charset="0"/>
              </a:rPr>
            </a:br>
            <a:r>
              <a:rPr lang="ru-RU" b="0" i="0" dirty="0">
                <a:solidFill>
                  <a:srgbClr val="403E3E"/>
                </a:solidFill>
                <a:effectLst/>
                <a:latin typeface="Roboto" panose="02000000000000000000" pitchFamily="2" charset="0"/>
              </a:rPr>
              <a:t>под любым углом брызг</a:t>
            </a:r>
            <a:endParaRPr lang="ru-RU" dirty="0"/>
          </a:p>
        </p:txBody>
      </p:sp>
      <p:pic>
        <p:nvPicPr>
          <p:cNvPr id="8" name="Рисунок 7" descr="Изображение выглядит как земля, на открытом воздухе, всплес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8B039EB-D1C6-1A83-76D0-8F36CAC88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6938" y="2020366"/>
            <a:ext cx="5945062" cy="4869379"/>
          </a:xfrm>
          <a:prstGeom prst="rect">
            <a:avLst/>
          </a:prstGeom>
        </p:spPr>
      </p:pic>
      <p:pic>
        <p:nvPicPr>
          <p:cNvPr id="2" name="Рисунок 1" descr="Изображение выглядит как игл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7BF9EDF-C8A7-2A21-F1B9-2C1C72F65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336429">
            <a:off x="1506806" y="523230"/>
            <a:ext cx="10301058" cy="6540032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Шрифт, логотип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B967B8D-3A6F-5B23-6A1A-1791D7593C6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651" b="15112"/>
          <a:stretch>
            <a:fillRect/>
          </a:stretch>
        </p:blipFill>
        <p:spPr>
          <a:xfrm>
            <a:off x="6991097" y="142842"/>
            <a:ext cx="5200903" cy="94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04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975</Words>
  <Application>Microsoft Macintosh PowerPoint</Application>
  <PresentationFormat>Широкоэкранный</PresentationFormat>
  <Paragraphs>129</Paragraphs>
  <Slides>20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Aptos</vt:lpstr>
      <vt:lpstr>Aptos Display</vt:lpstr>
      <vt:lpstr>Arial</vt:lpstr>
      <vt:lpstr>Montserrat</vt:lpstr>
      <vt:lpstr>Montserrat SemiBold</vt:lpstr>
      <vt:lpstr>Roboto</vt:lpstr>
      <vt:lpstr>Roboto Condensed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Савельев Алексей Борисович</cp:lastModifiedBy>
  <cp:revision>19</cp:revision>
  <dcterms:created xsi:type="dcterms:W3CDTF">2025-02-17T18:34:02Z</dcterms:created>
  <dcterms:modified xsi:type="dcterms:W3CDTF">2026-01-12T09:16:57Z</dcterms:modified>
</cp:coreProperties>
</file>